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3"/>
  </p:notesMasterIdLst>
  <p:sldIdLst>
    <p:sldId id="256" r:id="rId2"/>
    <p:sldId id="268" r:id="rId3"/>
    <p:sldId id="269" r:id="rId4"/>
    <p:sldId id="270" r:id="rId5"/>
    <p:sldId id="271" r:id="rId6"/>
    <p:sldId id="272" r:id="rId7"/>
    <p:sldId id="273" r:id="rId8"/>
    <p:sldId id="265" r:id="rId9"/>
    <p:sldId id="281" r:id="rId10"/>
    <p:sldId id="282" r:id="rId11"/>
    <p:sldId id="283" r:id="rId12"/>
    <p:sldId id="284" r:id="rId13"/>
    <p:sldId id="285" r:id="rId14"/>
    <p:sldId id="286" r:id="rId15"/>
    <p:sldId id="287" r:id="rId16"/>
    <p:sldId id="288" r:id="rId17"/>
    <p:sldId id="289" r:id="rId18"/>
    <p:sldId id="290" r:id="rId19"/>
    <p:sldId id="276" r:id="rId20"/>
    <p:sldId id="277" r:id="rId21"/>
    <p:sldId id="29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7C9"/>
    <a:srgbClr val="8EBD25"/>
    <a:srgbClr val="F26222"/>
    <a:srgbClr val="EFEB4F"/>
    <a:srgbClr val="F06524"/>
    <a:srgbClr val="2E6417"/>
    <a:srgbClr val="EAE5DA"/>
    <a:srgbClr val="EBBF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snapToGrid="0" snapToObjects="1">
      <p:cViewPr varScale="1">
        <p:scale>
          <a:sx n="105" d="100"/>
          <a:sy n="105" d="100"/>
        </p:scale>
        <p:origin x="15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C75A6-3587-4A4A-89BA-2A7600C2DAB3}" type="datetimeFigureOut">
              <a:rPr lang="en-US" smtClean="0"/>
              <a:t>4/2/2026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45874-41EC-4FDF-AA27-A6DDE9BB56EC}" type="slidenum">
              <a:rPr lang="en-US" smtClean="0"/>
              <a:t>‹#›</a:t>
            </a:fld>
            <a:endParaRPr lang="en-US"/>
          </a:p>
        </p:txBody>
      </p:sp>
    </p:spTree>
    <p:extLst>
      <p:ext uri="{BB962C8B-B14F-4D97-AF65-F5344CB8AC3E}">
        <p14:creationId xmlns:p14="http://schemas.microsoft.com/office/powerpoint/2010/main" val="28216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245874-41EC-4FDF-AA27-A6DDE9BB56EC}" type="slidenum">
              <a:rPr lang="en-US" smtClean="0"/>
              <a:t>1</a:t>
            </a:fld>
            <a:endParaRPr lang="en-US"/>
          </a:p>
        </p:txBody>
      </p:sp>
    </p:spTree>
    <p:extLst>
      <p:ext uri="{BB962C8B-B14F-4D97-AF65-F5344CB8AC3E}">
        <p14:creationId xmlns:p14="http://schemas.microsoft.com/office/powerpoint/2010/main" val="252257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338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422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50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085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766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2235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0303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098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367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120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5161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415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4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828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7393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5652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4/2/2026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50785994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leonelli@licares.org" TargetMode="External"/><Relationship Id="rId2" Type="http://schemas.openxmlformats.org/officeDocument/2006/relationships/hyperlink" Target="mailto:spluchinotta@licares.org" TargetMode="External"/><Relationship Id="rId1" Type="http://schemas.openxmlformats.org/officeDocument/2006/relationships/slideLayout" Target="../slideLayouts/slideLayout2.xml"/><Relationship Id="rId4" Type="http://schemas.openxmlformats.org/officeDocument/2006/relationships/hyperlink" Target="mailto:ccubi@licar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05F3B3-5CA7-049C-08D3-3C7D9ED7B528}"/>
              </a:ext>
            </a:extLst>
          </p:cNvPr>
          <p:cNvSpPr>
            <a:spLocks noGrp="1"/>
          </p:cNvSpPr>
          <p:nvPr>
            <p:ph type="title"/>
          </p:nvPr>
        </p:nvSpPr>
        <p:spPr>
          <a:xfrm>
            <a:off x="435862" y="609600"/>
            <a:ext cx="6559297" cy="4902048"/>
          </a:xfrm>
        </p:spPr>
        <p:txBody>
          <a:bodyPr>
            <a:normAutofit fontScale="90000"/>
          </a:bodyPr>
          <a:lstStyle/>
          <a:p>
            <a:pPr algn="ctr"/>
            <a:r>
              <a:rPr lang="en-US" sz="2000" b="1" dirty="0"/>
              <a:t>HUNGER PREVENTION NUTRITION ASSISTANCE PROGRAM FUNDED BY THE NEW YORK STATE DEPARTMENT OF HEALTH</a:t>
            </a:r>
            <a:br>
              <a:rPr lang="en-US" sz="1800" b="1" dirty="0"/>
            </a:br>
            <a:br>
              <a:rPr lang="en-US" sz="1800" b="1" dirty="0"/>
            </a:br>
            <a:br>
              <a:rPr lang="en-US" sz="1800" b="1" dirty="0"/>
            </a:br>
            <a:r>
              <a:rPr lang="en-US" sz="5300" b="1" dirty="0"/>
              <a:t>LONG ISLAND CARES</a:t>
            </a:r>
            <a:br>
              <a:rPr lang="en-US" sz="5300" b="1" dirty="0"/>
            </a:br>
            <a:r>
              <a:rPr lang="en-US" sz="5300" b="1" dirty="0">
                <a:latin typeface="Amasis MT Pro Black" panose="02040A04050005020304" pitchFamily="18" charset="0"/>
              </a:rPr>
              <a:t>ALL YOU </a:t>
            </a:r>
            <a:br>
              <a:rPr lang="en-US" sz="5300" b="1" dirty="0">
                <a:latin typeface="Amasis MT Pro Black" panose="02040A04050005020304" pitchFamily="18" charset="0"/>
              </a:rPr>
            </a:br>
            <a:r>
              <a:rPr lang="en-US" sz="5300" b="1" dirty="0">
                <a:latin typeface="Amasis MT Pro Black" panose="02040A04050005020304" pitchFamily="18" charset="0"/>
              </a:rPr>
              <a:t>NEED TO </a:t>
            </a:r>
            <a:br>
              <a:rPr lang="en-US" sz="5300" b="1" dirty="0">
                <a:latin typeface="Amasis MT Pro Black" panose="02040A04050005020304" pitchFamily="18" charset="0"/>
              </a:rPr>
            </a:br>
            <a:r>
              <a:rPr lang="en-US" sz="5300" b="1" dirty="0">
                <a:latin typeface="Amasis MT Pro Black" panose="02040A04050005020304" pitchFamily="18" charset="0"/>
              </a:rPr>
              <a:t>KNOW ABOUT </a:t>
            </a:r>
            <a:br>
              <a:rPr lang="en-US" sz="5300" b="1" dirty="0">
                <a:latin typeface="Amasis MT Pro Black" panose="02040A04050005020304" pitchFamily="18" charset="0"/>
              </a:rPr>
            </a:br>
            <a:r>
              <a:rPr lang="en-US" sz="5300" b="1" dirty="0">
                <a:latin typeface="Amasis MT Pro Black" panose="02040A04050005020304" pitchFamily="18" charset="0"/>
              </a:rPr>
              <a:t>HPNAP</a:t>
            </a:r>
            <a:br>
              <a:rPr lang="en-US" sz="5300" b="1" dirty="0">
                <a:latin typeface="Amasis MT Pro Black" panose="02040A04050005020304" pitchFamily="18" charset="0"/>
              </a:rPr>
            </a:br>
            <a:r>
              <a:rPr lang="en-US" sz="5300" b="1" dirty="0">
                <a:latin typeface="Amasis MT Pro Black" panose="02040A04050005020304" pitchFamily="18" charset="0"/>
              </a:rPr>
              <a:t>2026-2027</a:t>
            </a:r>
          </a:p>
        </p:txBody>
      </p:sp>
      <p:pic>
        <p:nvPicPr>
          <p:cNvPr id="18" name="Picture 17">
            <a:extLst>
              <a:ext uri="{FF2B5EF4-FFF2-40B4-BE49-F238E27FC236}">
                <a16:creationId xmlns:a16="http://schemas.microsoft.com/office/drawing/2014/main" id="{242B156B-B972-FDB6-FC17-B22009961859}"/>
              </a:ext>
            </a:extLst>
          </p:cNvPr>
          <p:cNvPicPr>
            <a:picLocks noChangeAspect="1"/>
          </p:cNvPicPr>
          <p:nvPr/>
        </p:nvPicPr>
        <p:blipFill>
          <a:blip r:embed="rId3"/>
          <a:stretch>
            <a:fillRect/>
          </a:stretch>
        </p:blipFill>
        <p:spPr>
          <a:xfrm>
            <a:off x="6639999" y="5511648"/>
            <a:ext cx="1937800" cy="981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5E45-D66E-A49C-5460-FEF72EC5E569}"/>
              </a:ext>
            </a:extLst>
          </p:cNvPr>
          <p:cNvSpPr>
            <a:spLocks noGrp="1"/>
          </p:cNvSpPr>
          <p:nvPr>
            <p:ph type="ctrTitle"/>
          </p:nvPr>
        </p:nvSpPr>
        <p:spPr>
          <a:xfrm>
            <a:off x="1203747" y="1782698"/>
            <a:ext cx="5826719" cy="1646302"/>
          </a:xfrm>
        </p:spPr>
        <p:txBody>
          <a:bodyPr/>
          <a:lstStyle/>
          <a:p>
            <a:r>
              <a:rPr lang="en-US" dirty="0"/>
              <a:t>Operation Support</a:t>
            </a:r>
          </a:p>
        </p:txBody>
      </p:sp>
      <p:sp>
        <p:nvSpPr>
          <p:cNvPr id="3" name="Subtitle 2">
            <a:extLst>
              <a:ext uri="{FF2B5EF4-FFF2-40B4-BE49-F238E27FC236}">
                <a16:creationId xmlns:a16="http://schemas.microsoft.com/office/drawing/2014/main" id="{DC465CF2-3AB2-83DC-5B7A-16C970ECC8AE}"/>
              </a:ext>
            </a:extLst>
          </p:cNvPr>
          <p:cNvSpPr>
            <a:spLocks noGrp="1"/>
          </p:cNvSpPr>
          <p:nvPr>
            <p:ph type="subTitle" idx="1"/>
          </p:nvPr>
        </p:nvSpPr>
        <p:spPr/>
        <p:txBody>
          <a:bodyPr>
            <a:normAutofit/>
          </a:bodyPr>
          <a:lstStyle/>
          <a:p>
            <a:pPr algn="ctr"/>
            <a:r>
              <a:rPr lang="en-US" sz="4000" dirty="0">
                <a:ln w="0"/>
                <a:solidFill>
                  <a:srgbClr val="8EBD25"/>
                </a:solidFill>
                <a:effectLst>
                  <a:outerShdw blurRad="38100" dist="25400" dir="5400000" algn="ctr" rotWithShape="0">
                    <a:srgbClr val="6E747A">
                      <a:alpha val="43000"/>
                    </a:srgbClr>
                  </a:outerShdw>
                </a:effectLst>
              </a:rPr>
              <a:t>Grant</a:t>
            </a:r>
          </a:p>
        </p:txBody>
      </p:sp>
      <p:cxnSp>
        <p:nvCxnSpPr>
          <p:cNvPr id="5" name="Straight Connector 4">
            <a:extLst>
              <a:ext uri="{FF2B5EF4-FFF2-40B4-BE49-F238E27FC236}">
                <a16:creationId xmlns:a16="http://schemas.microsoft.com/office/drawing/2014/main" id="{F5411123-74BF-0B46-B283-F5F9F07D949D}"/>
              </a:ext>
            </a:extLst>
          </p:cNvPr>
          <p:cNvCxnSpPr>
            <a:cxnSpLocks/>
          </p:cNvCxnSpPr>
          <p:nvPr/>
        </p:nvCxnSpPr>
        <p:spPr>
          <a:xfrm>
            <a:off x="877824" y="4050836"/>
            <a:ext cx="702259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09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9534" y="1445647"/>
            <a:ext cx="7290054" cy="563135"/>
          </a:xfrm>
          <a:prstGeom prst="rect">
            <a:avLst/>
          </a:prstGeom>
        </p:spPr>
        <p:txBody>
          <a:bodyPr vert="horz" wrap="square" lIns="0" tIns="9049" rIns="0" bIns="0" rtlCol="0" anchor="t">
            <a:spAutoFit/>
          </a:bodyPr>
          <a:lstStyle/>
          <a:p>
            <a:pPr marL="9525" algn="ctr">
              <a:spcBef>
                <a:spcPts val="71"/>
              </a:spcBef>
            </a:pPr>
            <a:r>
              <a:rPr b="1" spc="-30" dirty="0">
                <a:latin typeface="Constantia"/>
                <a:cs typeface="Constantia"/>
              </a:rPr>
              <a:t>OPERATION</a:t>
            </a:r>
            <a:r>
              <a:rPr b="1" spc="-161" dirty="0">
                <a:latin typeface="Constantia"/>
                <a:cs typeface="Constantia"/>
              </a:rPr>
              <a:t> </a:t>
            </a:r>
            <a:r>
              <a:rPr b="1" spc="-26" dirty="0">
                <a:latin typeface="Constantia"/>
                <a:cs typeface="Constantia"/>
              </a:rPr>
              <a:t>SUPPORT</a:t>
            </a:r>
            <a:r>
              <a:rPr b="1" spc="-191" dirty="0">
                <a:latin typeface="Constantia"/>
                <a:cs typeface="Constantia"/>
              </a:rPr>
              <a:t> </a:t>
            </a:r>
            <a:r>
              <a:rPr b="1" spc="-8" dirty="0">
                <a:latin typeface="Constantia"/>
                <a:cs typeface="Constantia"/>
              </a:rPr>
              <a:t>GRANT</a:t>
            </a:r>
          </a:p>
        </p:txBody>
      </p:sp>
      <p:sp>
        <p:nvSpPr>
          <p:cNvPr id="4" name="object 4"/>
          <p:cNvSpPr txBox="1"/>
          <p:nvPr/>
        </p:nvSpPr>
        <p:spPr>
          <a:xfrm>
            <a:off x="1014413" y="2000250"/>
            <a:ext cx="7115175" cy="250068"/>
          </a:xfrm>
          <a:prstGeom prst="rect">
            <a:avLst/>
          </a:prstGeom>
          <a:solidFill>
            <a:srgbClr val="BDD9A0"/>
          </a:solidFill>
          <a:ln w="9144">
            <a:solidFill>
              <a:srgbClr val="88C01C"/>
            </a:solidFill>
          </a:ln>
        </p:spPr>
        <p:txBody>
          <a:bodyPr vert="horz" wrap="square" lIns="0" tIns="19050" rIns="0" bIns="0" rtlCol="0">
            <a:spAutoFit/>
          </a:bodyPr>
          <a:lstStyle/>
          <a:p>
            <a:pPr marL="68104">
              <a:spcBef>
                <a:spcPts val="150"/>
              </a:spcBef>
            </a:pPr>
            <a:r>
              <a:rPr sz="1500" spc="-15" dirty="0">
                <a:latin typeface="Constantia"/>
                <a:cs typeface="Constantia"/>
              </a:rPr>
              <a:t>PROVIDES</a:t>
            </a:r>
            <a:r>
              <a:rPr sz="1500" spc="-53" dirty="0">
                <a:latin typeface="Constantia"/>
                <a:cs typeface="Constantia"/>
              </a:rPr>
              <a:t> </a:t>
            </a:r>
            <a:r>
              <a:rPr sz="1500" dirty="0">
                <a:latin typeface="Constantia"/>
                <a:cs typeface="Constantia"/>
              </a:rPr>
              <a:t>FUNDING</a:t>
            </a:r>
            <a:r>
              <a:rPr sz="1500" spc="-49" dirty="0">
                <a:latin typeface="Constantia"/>
                <a:cs typeface="Constantia"/>
              </a:rPr>
              <a:t> </a:t>
            </a:r>
            <a:r>
              <a:rPr sz="1500" dirty="0">
                <a:latin typeface="Constantia"/>
                <a:cs typeface="Constantia"/>
              </a:rPr>
              <a:t>FOR</a:t>
            </a:r>
            <a:r>
              <a:rPr sz="1500" spc="-79" dirty="0">
                <a:latin typeface="Constantia"/>
                <a:cs typeface="Constantia"/>
              </a:rPr>
              <a:t> </a:t>
            </a:r>
            <a:r>
              <a:rPr sz="1500" dirty="0">
                <a:latin typeface="Constantia"/>
                <a:cs typeface="Constantia"/>
              </a:rPr>
              <a:t>AGENCIES</a:t>
            </a:r>
            <a:r>
              <a:rPr sz="1500" spc="-68" dirty="0">
                <a:latin typeface="Constantia"/>
                <a:cs typeface="Constantia"/>
              </a:rPr>
              <a:t> </a:t>
            </a:r>
            <a:r>
              <a:rPr sz="1500" dirty="0">
                <a:latin typeface="Constantia"/>
                <a:cs typeface="Constantia"/>
              </a:rPr>
              <a:t>IN</a:t>
            </a:r>
            <a:r>
              <a:rPr sz="1500" spc="-86" dirty="0">
                <a:latin typeface="Constantia"/>
                <a:cs typeface="Constantia"/>
              </a:rPr>
              <a:t> </a:t>
            </a:r>
            <a:r>
              <a:rPr sz="1500" dirty="0">
                <a:latin typeface="Constantia"/>
                <a:cs typeface="Constantia"/>
              </a:rPr>
              <a:t>THE</a:t>
            </a:r>
            <a:r>
              <a:rPr sz="1500" spc="-53" dirty="0">
                <a:latin typeface="Constantia"/>
                <a:cs typeface="Constantia"/>
              </a:rPr>
              <a:t> </a:t>
            </a:r>
            <a:r>
              <a:rPr sz="1500" spc="-19" dirty="0">
                <a:latin typeface="Constantia"/>
                <a:cs typeface="Constantia"/>
              </a:rPr>
              <a:t>FOLLOWING</a:t>
            </a:r>
            <a:r>
              <a:rPr sz="1500" spc="-53" dirty="0">
                <a:latin typeface="Constantia"/>
                <a:cs typeface="Constantia"/>
              </a:rPr>
              <a:t> </a:t>
            </a:r>
            <a:r>
              <a:rPr sz="1500" spc="-8" dirty="0">
                <a:latin typeface="Constantia"/>
                <a:cs typeface="Constantia"/>
              </a:rPr>
              <a:t>CATEGORIES</a:t>
            </a:r>
            <a:r>
              <a:rPr sz="1500" spc="-68" dirty="0">
                <a:latin typeface="Constantia"/>
                <a:cs typeface="Constantia"/>
              </a:rPr>
              <a:t> </a:t>
            </a:r>
            <a:r>
              <a:rPr sz="1500" spc="-8" dirty="0">
                <a:latin typeface="Constantia"/>
                <a:cs typeface="Constantia"/>
              </a:rPr>
              <a:t>BELOW</a:t>
            </a:r>
            <a:endParaRPr sz="1500" dirty="0">
              <a:latin typeface="Constantia"/>
              <a:cs typeface="Constantia"/>
            </a:endParaRPr>
          </a:p>
        </p:txBody>
      </p:sp>
      <p:sp>
        <p:nvSpPr>
          <p:cNvPr id="9" name="object 9"/>
          <p:cNvSpPr txBox="1"/>
          <p:nvPr/>
        </p:nvSpPr>
        <p:spPr>
          <a:xfrm>
            <a:off x="685800" y="2800351"/>
            <a:ext cx="7960485" cy="2835039"/>
          </a:xfrm>
          <a:prstGeom prst="rect">
            <a:avLst/>
          </a:prstGeom>
        </p:spPr>
        <p:txBody>
          <a:bodyPr vert="horz" wrap="square" lIns="0" tIns="9049" rIns="0" bIns="0" rtlCol="0">
            <a:spAutoFit/>
          </a:bodyPr>
          <a:lstStyle/>
          <a:p>
            <a:pPr marL="30956">
              <a:spcBef>
                <a:spcPts val="71"/>
              </a:spcBef>
            </a:pPr>
            <a:r>
              <a:rPr sz="1500" spc="-41" dirty="0">
                <a:solidFill>
                  <a:schemeClr val="accent1">
                    <a:lumMod val="60000"/>
                    <a:lumOff val="40000"/>
                  </a:schemeClr>
                </a:solidFill>
                <a:latin typeface="Aptos" panose="020B0004020202020204" pitchFamily="34" charset="0"/>
                <a:cs typeface="Constantia"/>
              </a:rPr>
              <a:t>SPACE</a:t>
            </a:r>
            <a:r>
              <a:rPr sz="1500" spc="-75" dirty="0">
                <a:solidFill>
                  <a:schemeClr val="accent1">
                    <a:lumMod val="60000"/>
                    <a:lumOff val="40000"/>
                  </a:schemeClr>
                </a:solidFill>
                <a:latin typeface="Aptos" panose="020B0004020202020204" pitchFamily="34" charset="0"/>
                <a:cs typeface="Constantia"/>
              </a:rPr>
              <a:t> </a:t>
            </a:r>
            <a:r>
              <a:rPr sz="1500" dirty="0">
                <a:latin typeface="Aptos" panose="020B0004020202020204" pitchFamily="34" charset="0"/>
                <a:cs typeface="Constantia"/>
              </a:rPr>
              <a:t>:</a:t>
            </a:r>
            <a:r>
              <a:rPr sz="1500" spc="-19" dirty="0">
                <a:latin typeface="Aptos" panose="020B0004020202020204" pitchFamily="34" charset="0"/>
                <a:cs typeface="Constantia"/>
              </a:rPr>
              <a:t> </a:t>
            </a:r>
            <a:r>
              <a:rPr sz="1500" spc="-15" dirty="0">
                <a:latin typeface="Aptos" panose="020B0004020202020204" pitchFamily="34" charset="0"/>
                <a:cs typeface="Constantia"/>
              </a:rPr>
              <a:t>Rent</a:t>
            </a:r>
            <a:r>
              <a:rPr sz="1500" spc="-98" dirty="0">
                <a:latin typeface="Aptos" panose="020B0004020202020204" pitchFamily="34" charset="0"/>
                <a:cs typeface="Constantia"/>
              </a:rPr>
              <a:t> </a:t>
            </a:r>
            <a:r>
              <a:rPr sz="1500" spc="-15" dirty="0">
                <a:latin typeface="Aptos" panose="020B0004020202020204" pitchFamily="34" charset="0"/>
                <a:cs typeface="Constantia"/>
              </a:rPr>
              <a:t>or</a:t>
            </a:r>
            <a:r>
              <a:rPr sz="1500" spc="-101" dirty="0">
                <a:latin typeface="Aptos" panose="020B0004020202020204" pitchFamily="34" charset="0"/>
                <a:cs typeface="Constantia"/>
              </a:rPr>
              <a:t> </a:t>
            </a:r>
            <a:r>
              <a:rPr sz="1500" dirty="0">
                <a:latin typeface="Aptos" panose="020B0004020202020204" pitchFamily="34" charset="0"/>
                <a:cs typeface="Constantia"/>
              </a:rPr>
              <a:t>a</a:t>
            </a:r>
            <a:r>
              <a:rPr sz="1500" spc="-90" dirty="0">
                <a:latin typeface="Aptos" panose="020B0004020202020204" pitchFamily="34" charset="0"/>
                <a:cs typeface="Constantia"/>
              </a:rPr>
              <a:t> </a:t>
            </a:r>
            <a:r>
              <a:rPr sz="1500" dirty="0">
                <a:latin typeface="Aptos" panose="020B0004020202020204" pitchFamily="34" charset="0"/>
                <a:cs typeface="Constantia"/>
              </a:rPr>
              <a:t>portion</a:t>
            </a:r>
            <a:r>
              <a:rPr sz="1500" spc="-94" dirty="0">
                <a:latin typeface="Aptos" panose="020B0004020202020204" pitchFamily="34" charset="0"/>
                <a:cs typeface="Constantia"/>
              </a:rPr>
              <a:t> </a:t>
            </a:r>
            <a:r>
              <a:rPr sz="1500" dirty="0">
                <a:latin typeface="Aptos" panose="020B0004020202020204" pitchFamily="34" charset="0"/>
                <a:cs typeface="Constantia"/>
              </a:rPr>
              <a:t>of</a:t>
            </a:r>
            <a:r>
              <a:rPr sz="1500" spc="-8" dirty="0">
                <a:latin typeface="Aptos" panose="020B0004020202020204" pitchFamily="34" charset="0"/>
                <a:cs typeface="Constantia"/>
              </a:rPr>
              <a:t> rent</a:t>
            </a:r>
            <a:r>
              <a:rPr sz="1500" spc="-71" dirty="0">
                <a:latin typeface="Aptos" panose="020B0004020202020204" pitchFamily="34" charset="0"/>
                <a:cs typeface="Constantia"/>
              </a:rPr>
              <a:t> </a:t>
            </a:r>
            <a:r>
              <a:rPr sz="1500" spc="-15" dirty="0">
                <a:latin typeface="Aptos" panose="020B0004020202020204" pitchFamily="34" charset="0"/>
                <a:cs typeface="Constantia"/>
              </a:rPr>
              <a:t>for</a:t>
            </a:r>
            <a:r>
              <a:rPr sz="1500" spc="-113" dirty="0">
                <a:latin typeface="Aptos" panose="020B0004020202020204" pitchFamily="34" charset="0"/>
                <a:cs typeface="Constantia"/>
              </a:rPr>
              <a:t> </a:t>
            </a:r>
            <a:r>
              <a:rPr sz="1500" spc="-8" dirty="0">
                <a:latin typeface="Aptos" panose="020B0004020202020204" pitchFamily="34" charset="0"/>
                <a:cs typeface="Constantia"/>
              </a:rPr>
              <a:t>occupied</a:t>
            </a:r>
            <a:r>
              <a:rPr sz="1500" spc="-60" dirty="0">
                <a:latin typeface="Aptos" panose="020B0004020202020204" pitchFamily="34" charset="0"/>
                <a:cs typeface="Constantia"/>
              </a:rPr>
              <a:t> </a:t>
            </a:r>
            <a:r>
              <a:rPr sz="1500" spc="-8" dirty="0">
                <a:latin typeface="Aptos" panose="020B0004020202020204" pitchFamily="34" charset="0"/>
                <a:cs typeface="Constantia"/>
              </a:rPr>
              <a:t>emergency</a:t>
            </a:r>
            <a:r>
              <a:rPr sz="1500" spc="-68" dirty="0">
                <a:latin typeface="Aptos" panose="020B0004020202020204" pitchFamily="34" charset="0"/>
                <a:cs typeface="Constantia"/>
              </a:rPr>
              <a:t> </a:t>
            </a:r>
            <a:r>
              <a:rPr sz="1500" dirty="0">
                <a:latin typeface="Aptos" panose="020B0004020202020204" pitchFamily="34" charset="0"/>
                <a:cs typeface="Constantia"/>
              </a:rPr>
              <a:t>food</a:t>
            </a:r>
            <a:r>
              <a:rPr sz="1500" spc="-53" dirty="0">
                <a:latin typeface="Aptos" panose="020B0004020202020204" pitchFamily="34" charset="0"/>
                <a:cs typeface="Constantia"/>
              </a:rPr>
              <a:t> </a:t>
            </a:r>
            <a:r>
              <a:rPr sz="1500" spc="-19" dirty="0">
                <a:latin typeface="Aptos" panose="020B0004020202020204" pitchFamily="34" charset="0"/>
                <a:cs typeface="Constantia"/>
              </a:rPr>
              <a:t>provider</a:t>
            </a:r>
            <a:r>
              <a:rPr sz="1500" spc="-101" dirty="0">
                <a:latin typeface="Aptos" panose="020B0004020202020204" pitchFamily="34" charset="0"/>
                <a:cs typeface="Constantia"/>
              </a:rPr>
              <a:t> </a:t>
            </a:r>
            <a:r>
              <a:rPr sz="1500" dirty="0">
                <a:latin typeface="Aptos" panose="020B0004020202020204" pitchFamily="34" charset="0"/>
                <a:cs typeface="Constantia"/>
              </a:rPr>
              <a:t>space;</a:t>
            </a:r>
            <a:r>
              <a:rPr sz="1500" spc="-19" dirty="0">
                <a:latin typeface="Aptos" panose="020B0004020202020204" pitchFamily="34" charset="0"/>
                <a:cs typeface="Constantia"/>
              </a:rPr>
              <a:t> </a:t>
            </a:r>
            <a:r>
              <a:rPr sz="1500" spc="-15" dirty="0">
                <a:latin typeface="Aptos" panose="020B0004020202020204" pitchFamily="34" charset="0"/>
                <a:cs typeface="Constantia"/>
              </a:rPr>
              <a:t>Food</a:t>
            </a:r>
            <a:endParaRPr sz="1500" dirty="0">
              <a:latin typeface="Aptos" panose="020B0004020202020204" pitchFamily="34" charset="0"/>
              <a:cs typeface="Constantia"/>
            </a:endParaRPr>
          </a:p>
          <a:p>
            <a:pPr marL="30956">
              <a:spcBef>
                <a:spcPts val="23"/>
              </a:spcBef>
            </a:pPr>
            <a:r>
              <a:rPr sz="1500" spc="-8" dirty="0">
                <a:latin typeface="Aptos" panose="020B0004020202020204" pitchFamily="34" charset="0"/>
                <a:cs typeface="Constantia"/>
              </a:rPr>
              <a:t>Pantries,</a:t>
            </a:r>
            <a:r>
              <a:rPr sz="1500" spc="-68" dirty="0">
                <a:latin typeface="Aptos" panose="020B0004020202020204" pitchFamily="34" charset="0"/>
                <a:cs typeface="Constantia"/>
              </a:rPr>
              <a:t> </a:t>
            </a:r>
            <a:r>
              <a:rPr sz="1500" dirty="0">
                <a:latin typeface="Aptos" panose="020B0004020202020204" pitchFamily="34" charset="0"/>
                <a:cs typeface="Constantia"/>
              </a:rPr>
              <a:t>Soup</a:t>
            </a:r>
            <a:r>
              <a:rPr sz="1500" spc="-79" dirty="0">
                <a:latin typeface="Aptos" panose="020B0004020202020204" pitchFamily="34" charset="0"/>
                <a:cs typeface="Constantia"/>
              </a:rPr>
              <a:t> </a:t>
            </a:r>
            <a:r>
              <a:rPr sz="1500" spc="-8" dirty="0">
                <a:latin typeface="Aptos" panose="020B0004020202020204" pitchFamily="34" charset="0"/>
                <a:cs typeface="Constantia"/>
              </a:rPr>
              <a:t>Kitchens</a:t>
            </a:r>
            <a:r>
              <a:rPr sz="1500" spc="-68" dirty="0">
                <a:latin typeface="Aptos" panose="020B0004020202020204" pitchFamily="34" charset="0"/>
                <a:cs typeface="Constantia"/>
              </a:rPr>
              <a:t> </a:t>
            </a:r>
            <a:r>
              <a:rPr sz="1500" dirty="0">
                <a:latin typeface="Aptos" panose="020B0004020202020204" pitchFamily="34" charset="0"/>
                <a:cs typeface="Constantia"/>
              </a:rPr>
              <a:t>&amp;</a:t>
            </a:r>
            <a:r>
              <a:rPr sz="1500" spc="-30" dirty="0">
                <a:latin typeface="Aptos" panose="020B0004020202020204" pitchFamily="34" charset="0"/>
                <a:cs typeface="Constantia"/>
              </a:rPr>
              <a:t> </a:t>
            </a:r>
            <a:r>
              <a:rPr sz="1500" spc="-8" dirty="0">
                <a:latin typeface="Aptos" panose="020B0004020202020204" pitchFamily="34" charset="0"/>
                <a:cs typeface="Constantia"/>
              </a:rPr>
              <a:t>Shelters.</a:t>
            </a:r>
            <a:r>
              <a:rPr sz="1500" spc="-30" dirty="0">
                <a:latin typeface="Aptos" panose="020B0004020202020204" pitchFamily="34" charset="0"/>
                <a:cs typeface="Constantia"/>
              </a:rPr>
              <a:t> </a:t>
            </a:r>
            <a:r>
              <a:rPr sz="1500" dirty="0">
                <a:latin typeface="Aptos" panose="020B0004020202020204" pitchFamily="34" charset="0"/>
                <a:cs typeface="Constantia"/>
              </a:rPr>
              <a:t>Only</a:t>
            </a:r>
            <a:r>
              <a:rPr sz="1500" spc="-90" dirty="0">
                <a:latin typeface="Aptos" panose="020B0004020202020204" pitchFamily="34" charset="0"/>
                <a:cs typeface="Constantia"/>
              </a:rPr>
              <a:t> </a:t>
            </a:r>
            <a:r>
              <a:rPr sz="1500" dirty="0">
                <a:latin typeface="Aptos" panose="020B0004020202020204" pitchFamily="34" charset="0"/>
                <a:cs typeface="Constantia"/>
              </a:rPr>
              <a:t>food</a:t>
            </a:r>
            <a:r>
              <a:rPr sz="1500" spc="-75" dirty="0">
                <a:latin typeface="Aptos" panose="020B0004020202020204" pitchFamily="34" charset="0"/>
                <a:cs typeface="Constantia"/>
              </a:rPr>
              <a:t> </a:t>
            </a:r>
            <a:r>
              <a:rPr sz="1500" spc="-23" dirty="0">
                <a:latin typeface="Aptos" panose="020B0004020202020204" pitchFamily="34" charset="0"/>
                <a:cs typeface="Constantia"/>
              </a:rPr>
              <a:t>storage</a:t>
            </a:r>
            <a:r>
              <a:rPr sz="1500" spc="-90" dirty="0">
                <a:latin typeface="Aptos" panose="020B0004020202020204" pitchFamily="34" charset="0"/>
                <a:cs typeface="Constantia"/>
              </a:rPr>
              <a:t> </a:t>
            </a:r>
            <a:r>
              <a:rPr sz="1500" dirty="0">
                <a:latin typeface="Aptos" panose="020B0004020202020204" pitchFamily="34" charset="0"/>
                <a:cs typeface="Constantia"/>
              </a:rPr>
              <a:t>and</a:t>
            </a:r>
            <a:r>
              <a:rPr sz="1500" spc="-64" dirty="0">
                <a:latin typeface="Aptos" panose="020B0004020202020204" pitchFamily="34" charset="0"/>
                <a:cs typeface="Constantia"/>
              </a:rPr>
              <a:t> </a:t>
            </a:r>
            <a:r>
              <a:rPr sz="1500" spc="-8" dirty="0">
                <a:latin typeface="Aptos" panose="020B0004020202020204" pitchFamily="34" charset="0"/>
                <a:cs typeface="Constantia"/>
              </a:rPr>
              <a:t>service</a:t>
            </a:r>
            <a:r>
              <a:rPr sz="1500" spc="-105" dirty="0">
                <a:latin typeface="Aptos" panose="020B0004020202020204" pitchFamily="34" charset="0"/>
                <a:cs typeface="Constantia"/>
              </a:rPr>
              <a:t> </a:t>
            </a:r>
            <a:r>
              <a:rPr sz="1500" spc="-15" dirty="0">
                <a:latin typeface="Aptos" panose="020B0004020202020204" pitchFamily="34" charset="0"/>
                <a:cs typeface="Constantia"/>
              </a:rPr>
              <a:t>areas</a:t>
            </a:r>
            <a:r>
              <a:rPr sz="1500" spc="-98" dirty="0">
                <a:latin typeface="Aptos" panose="020B0004020202020204" pitchFamily="34" charset="0"/>
                <a:cs typeface="Constantia"/>
              </a:rPr>
              <a:t> </a:t>
            </a:r>
            <a:r>
              <a:rPr sz="1500" dirty="0">
                <a:latin typeface="Aptos" panose="020B0004020202020204" pitchFamily="34" charset="0"/>
                <a:cs typeface="Constantia"/>
              </a:rPr>
              <a:t>are</a:t>
            </a:r>
            <a:r>
              <a:rPr sz="1500" spc="-83" dirty="0">
                <a:latin typeface="Aptos" panose="020B0004020202020204" pitchFamily="34" charset="0"/>
                <a:cs typeface="Constantia"/>
              </a:rPr>
              <a:t> </a:t>
            </a:r>
            <a:r>
              <a:rPr sz="1500" spc="-8" dirty="0">
                <a:latin typeface="Aptos" panose="020B0004020202020204" pitchFamily="34" charset="0"/>
                <a:cs typeface="Constantia"/>
              </a:rPr>
              <a:t>funded.</a:t>
            </a:r>
            <a:endParaRPr sz="1500" dirty="0">
              <a:latin typeface="Aptos" panose="020B0004020202020204" pitchFamily="34" charset="0"/>
              <a:cs typeface="Constantia"/>
            </a:endParaRPr>
          </a:p>
          <a:p>
            <a:pPr marL="30956" marR="20479">
              <a:lnSpc>
                <a:spcPct val="100800"/>
              </a:lnSpc>
              <a:spcBef>
                <a:spcPts val="1080"/>
              </a:spcBef>
            </a:pPr>
            <a:r>
              <a:rPr sz="1500" spc="-15" dirty="0">
                <a:solidFill>
                  <a:srgbClr val="9147C9"/>
                </a:solidFill>
                <a:latin typeface="Aptos" panose="020B0004020202020204" pitchFamily="34" charset="0"/>
                <a:cs typeface="Constantia"/>
              </a:rPr>
              <a:t>STAFF</a:t>
            </a:r>
            <a:r>
              <a:rPr sz="1500" spc="-60" dirty="0">
                <a:solidFill>
                  <a:srgbClr val="6F2F9F"/>
                </a:solidFill>
                <a:latin typeface="Aptos" panose="020B0004020202020204" pitchFamily="34" charset="0"/>
                <a:cs typeface="Constantia"/>
              </a:rPr>
              <a:t> </a:t>
            </a:r>
            <a:r>
              <a:rPr sz="1500" dirty="0">
                <a:latin typeface="Aptos" panose="020B0004020202020204" pitchFamily="34" charset="0"/>
                <a:cs typeface="Constantia"/>
              </a:rPr>
              <a:t>:</a:t>
            </a:r>
            <a:r>
              <a:rPr sz="1500" spc="-26" dirty="0">
                <a:latin typeface="Aptos" panose="020B0004020202020204" pitchFamily="34" charset="0"/>
                <a:cs typeface="Constantia"/>
              </a:rPr>
              <a:t> </a:t>
            </a:r>
            <a:r>
              <a:rPr sz="1500" spc="-8" dirty="0">
                <a:latin typeface="Aptos" panose="020B0004020202020204" pitchFamily="34" charset="0"/>
                <a:cs typeface="Constantia"/>
              </a:rPr>
              <a:t>Direct</a:t>
            </a:r>
            <a:r>
              <a:rPr sz="1500" spc="-75" dirty="0">
                <a:latin typeface="Aptos" panose="020B0004020202020204" pitchFamily="34" charset="0"/>
                <a:cs typeface="Constantia"/>
              </a:rPr>
              <a:t> </a:t>
            </a:r>
            <a:r>
              <a:rPr sz="1500" dirty="0">
                <a:latin typeface="Aptos" panose="020B0004020202020204" pitchFamily="34" charset="0"/>
                <a:cs typeface="Constantia"/>
              </a:rPr>
              <a:t>food</a:t>
            </a:r>
            <a:r>
              <a:rPr sz="1500" spc="-60" dirty="0">
                <a:latin typeface="Aptos" panose="020B0004020202020204" pitchFamily="34" charset="0"/>
                <a:cs typeface="Constantia"/>
              </a:rPr>
              <a:t> </a:t>
            </a:r>
            <a:r>
              <a:rPr sz="1500" spc="-8" dirty="0">
                <a:latin typeface="Aptos" panose="020B0004020202020204" pitchFamily="34" charset="0"/>
                <a:cs typeface="Constantia"/>
              </a:rPr>
              <a:t>service</a:t>
            </a:r>
            <a:r>
              <a:rPr sz="1500" spc="-105" dirty="0">
                <a:latin typeface="Aptos" panose="020B0004020202020204" pitchFamily="34" charset="0"/>
                <a:cs typeface="Constantia"/>
              </a:rPr>
              <a:t> </a:t>
            </a:r>
            <a:r>
              <a:rPr sz="1500" spc="-19" dirty="0">
                <a:latin typeface="Aptos" panose="020B0004020202020204" pitchFamily="34" charset="0"/>
                <a:cs typeface="Constantia"/>
              </a:rPr>
              <a:t>workers</a:t>
            </a:r>
            <a:r>
              <a:rPr sz="1500" spc="-60" dirty="0">
                <a:latin typeface="Aptos" panose="020B0004020202020204" pitchFamily="34" charset="0"/>
                <a:cs typeface="Constantia"/>
              </a:rPr>
              <a:t> </a:t>
            </a:r>
            <a:r>
              <a:rPr sz="1500" dirty="0">
                <a:latin typeface="Aptos" panose="020B0004020202020204" pitchFamily="34" charset="0"/>
                <a:cs typeface="Constantia"/>
              </a:rPr>
              <a:t>may</a:t>
            </a:r>
            <a:r>
              <a:rPr sz="1500" spc="-71" dirty="0">
                <a:latin typeface="Aptos" panose="020B0004020202020204" pitchFamily="34" charset="0"/>
                <a:cs typeface="Constantia"/>
              </a:rPr>
              <a:t> </a:t>
            </a:r>
            <a:r>
              <a:rPr sz="1500" dirty="0">
                <a:latin typeface="Aptos" panose="020B0004020202020204" pitchFamily="34" charset="0"/>
                <a:cs typeface="Constantia"/>
              </a:rPr>
              <a:t>be</a:t>
            </a:r>
            <a:r>
              <a:rPr sz="1500" spc="-71" dirty="0">
                <a:latin typeface="Aptos" panose="020B0004020202020204" pitchFamily="34" charset="0"/>
                <a:cs typeface="Constantia"/>
              </a:rPr>
              <a:t> </a:t>
            </a:r>
            <a:r>
              <a:rPr sz="1500" dirty="0">
                <a:latin typeface="Aptos" panose="020B0004020202020204" pitchFamily="34" charset="0"/>
                <a:cs typeface="Constantia"/>
              </a:rPr>
              <a:t>funded.</a:t>
            </a:r>
            <a:r>
              <a:rPr sz="1500" spc="-60" dirty="0">
                <a:latin typeface="Aptos" panose="020B0004020202020204" pitchFamily="34" charset="0"/>
                <a:cs typeface="Constantia"/>
              </a:rPr>
              <a:t> </a:t>
            </a:r>
            <a:r>
              <a:rPr sz="1500" spc="-19" dirty="0">
                <a:latin typeface="Aptos" panose="020B0004020202020204" pitchFamily="34" charset="0"/>
                <a:cs typeface="Constantia"/>
              </a:rPr>
              <a:t>Administrative</a:t>
            </a:r>
            <a:r>
              <a:rPr sz="1500" spc="-109" dirty="0">
                <a:latin typeface="Aptos" panose="020B0004020202020204" pitchFamily="34" charset="0"/>
                <a:cs typeface="Constantia"/>
              </a:rPr>
              <a:t> </a:t>
            </a:r>
            <a:r>
              <a:rPr sz="1500" dirty="0">
                <a:latin typeface="Aptos" panose="020B0004020202020204" pitchFamily="34" charset="0"/>
                <a:cs typeface="Constantia"/>
              </a:rPr>
              <a:t>and</a:t>
            </a:r>
            <a:r>
              <a:rPr sz="1500" spc="-30" dirty="0">
                <a:latin typeface="Aptos" panose="020B0004020202020204" pitchFamily="34" charset="0"/>
                <a:cs typeface="Constantia"/>
              </a:rPr>
              <a:t> </a:t>
            </a:r>
            <a:r>
              <a:rPr lang="en-US" sz="1500" spc="-8" dirty="0">
                <a:latin typeface="Aptos" panose="020B0004020202020204" pitchFamily="34" charset="0"/>
                <a:cs typeface="Constantia"/>
              </a:rPr>
              <a:t>j</a:t>
            </a:r>
            <a:r>
              <a:rPr sz="1500" spc="-8" dirty="0">
                <a:latin typeface="Aptos" panose="020B0004020202020204" pitchFamily="34" charset="0"/>
                <a:cs typeface="Constantia"/>
              </a:rPr>
              <a:t>anitorial</a:t>
            </a:r>
            <a:r>
              <a:rPr sz="1500" spc="-71" dirty="0">
                <a:latin typeface="Aptos" panose="020B0004020202020204" pitchFamily="34" charset="0"/>
                <a:cs typeface="Constantia"/>
              </a:rPr>
              <a:t> </a:t>
            </a:r>
            <a:r>
              <a:rPr sz="1500" spc="-8" dirty="0">
                <a:latin typeface="Aptos" panose="020B0004020202020204" pitchFamily="34" charset="0"/>
                <a:cs typeface="Constantia"/>
              </a:rPr>
              <a:t>staff </a:t>
            </a:r>
            <a:r>
              <a:rPr lang="en-US" sz="1500" spc="-8" dirty="0">
                <a:latin typeface="Aptos" panose="020B0004020202020204" pitchFamily="34" charset="0"/>
                <a:cs typeface="Constantia"/>
              </a:rPr>
              <a:t>are</a:t>
            </a:r>
            <a:r>
              <a:rPr sz="1500" spc="-56" dirty="0">
                <a:latin typeface="Aptos" panose="020B0004020202020204" pitchFamily="34" charset="0"/>
                <a:cs typeface="Constantia"/>
              </a:rPr>
              <a:t> </a:t>
            </a:r>
            <a:r>
              <a:rPr sz="1500" dirty="0">
                <a:latin typeface="Aptos" panose="020B0004020202020204" pitchFamily="34" charset="0"/>
                <a:cs typeface="Constantia"/>
              </a:rPr>
              <a:t>not</a:t>
            </a:r>
            <a:r>
              <a:rPr sz="1500" spc="-64" dirty="0">
                <a:latin typeface="Aptos" panose="020B0004020202020204" pitchFamily="34" charset="0"/>
                <a:cs typeface="Constantia"/>
              </a:rPr>
              <a:t> </a:t>
            </a:r>
            <a:r>
              <a:rPr sz="1500" spc="-8" dirty="0">
                <a:latin typeface="Aptos" panose="020B0004020202020204" pitchFamily="34" charset="0"/>
                <a:cs typeface="Constantia"/>
              </a:rPr>
              <a:t>funded.</a:t>
            </a:r>
            <a:endParaRPr sz="1500" dirty="0">
              <a:latin typeface="Aptos" panose="020B0004020202020204" pitchFamily="34" charset="0"/>
              <a:cs typeface="Constantia"/>
            </a:endParaRPr>
          </a:p>
          <a:p>
            <a:pPr marL="9525" marR="188119" algn="just">
              <a:lnSpc>
                <a:spcPct val="100499"/>
              </a:lnSpc>
              <a:spcBef>
                <a:spcPts val="450"/>
              </a:spcBef>
            </a:pPr>
            <a:r>
              <a:rPr lang="en-US" sz="1500" dirty="0">
                <a:solidFill>
                  <a:srgbClr val="B82709"/>
                </a:solidFill>
                <a:latin typeface="Aptos" panose="020B0004020202020204" pitchFamily="34" charset="0"/>
                <a:cs typeface="Constantia"/>
              </a:rPr>
              <a:t>UTILITIES</a:t>
            </a:r>
            <a:r>
              <a:rPr lang="en-US" sz="1500" spc="-71" dirty="0">
                <a:solidFill>
                  <a:srgbClr val="B82709"/>
                </a:solidFill>
                <a:latin typeface="Aptos" panose="020B0004020202020204" pitchFamily="34" charset="0"/>
                <a:cs typeface="Constantia"/>
              </a:rPr>
              <a:t> </a:t>
            </a:r>
            <a:r>
              <a:rPr lang="en-US" sz="1500" dirty="0">
                <a:latin typeface="Aptos" panose="020B0004020202020204" pitchFamily="34" charset="0"/>
                <a:cs typeface="Constantia"/>
              </a:rPr>
              <a:t>:</a:t>
            </a:r>
            <a:r>
              <a:rPr lang="en-US" sz="1500" spc="-15" dirty="0">
                <a:latin typeface="Aptos" panose="020B0004020202020204" pitchFamily="34" charset="0"/>
                <a:cs typeface="Constantia"/>
              </a:rPr>
              <a:t> </a:t>
            </a:r>
            <a:r>
              <a:rPr lang="en-US" sz="1500" dirty="0">
                <a:latin typeface="Aptos" panose="020B0004020202020204" pitchFamily="34" charset="0"/>
                <a:cs typeface="Constantia"/>
              </a:rPr>
              <a:t>Heat,</a:t>
            </a:r>
            <a:r>
              <a:rPr lang="en-US" sz="1500" spc="-15" dirty="0">
                <a:latin typeface="Aptos" panose="020B0004020202020204" pitchFamily="34" charset="0"/>
                <a:cs typeface="Constantia"/>
              </a:rPr>
              <a:t> </a:t>
            </a:r>
            <a:r>
              <a:rPr lang="en-US" sz="1500" spc="-8" dirty="0">
                <a:latin typeface="Aptos" panose="020B0004020202020204" pitchFamily="34" charset="0"/>
                <a:cs typeface="Constantia"/>
              </a:rPr>
              <a:t>Electric</a:t>
            </a:r>
            <a:r>
              <a:rPr lang="en-US" sz="1500" spc="-64" dirty="0">
                <a:latin typeface="Aptos" panose="020B0004020202020204" pitchFamily="34" charset="0"/>
                <a:cs typeface="Constantia"/>
              </a:rPr>
              <a:t> </a:t>
            </a:r>
            <a:r>
              <a:rPr lang="en-US" sz="1500" dirty="0">
                <a:latin typeface="Aptos" panose="020B0004020202020204" pitchFamily="34" charset="0"/>
                <a:cs typeface="Constantia"/>
              </a:rPr>
              <a:t>&amp;</a:t>
            </a:r>
            <a:r>
              <a:rPr lang="en-US" sz="1500" spc="-23" dirty="0">
                <a:latin typeface="Aptos" panose="020B0004020202020204" pitchFamily="34" charset="0"/>
                <a:cs typeface="Constantia"/>
              </a:rPr>
              <a:t> </a:t>
            </a:r>
            <a:r>
              <a:rPr lang="en-US" sz="1500" dirty="0">
                <a:latin typeface="Aptos" panose="020B0004020202020204" pitchFamily="34" charset="0"/>
                <a:cs typeface="Constantia"/>
              </a:rPr>
              <a:t>Gas</a:t>
            </a:r>
            <a:r>
              <a:rPr lang="en-US" sz="1500" spc="-56" dirty="0">
                <a:latin typeface="Aptos" panose="020B0004020202020204" pitchFamily="34" charset="0"/>
                <a:cs typeface="Constantia"/>
              </a:rPr>
              <a:t> </a:t>
            </a:r>
            <a:r>
              <a:rPr lang="en-US" sz="1500" spc="-15" dirty="0">
                <a:latin typeface="Aptos" panose="020B0004020202020204" pitchFamily="34" charset="0"/>
                <a:cs typeface="Constantia"/>
              </a:rPr>
              <a:t>for</a:t>
            </a:r>
            <a:r>
              <a:rPr lang="en-US" sz="1500" spc="-98" dirty="0">
                <a:latin typeface="Aptos" panose="020B0004020202020204" pitchFamily="34" charset="0"/>
                <a:cs typeface="Constantia"/>
              </a:rPr>
              <a:t> </a:t>
            </a:r>
            <a:r>
              <a:rPr lang="en-US" sz="1500" dirty="0">
                <a:latin typeface="Aptos" panose="020B0004020202020204" pitchFamily="34" charset="0"/>
                <a:cs typeface="Constantia"/>
              </a:rPr>
              <a:t>cooking</a:t>
            </a:r>
            <a:r>
              <a:rPr lang="en-US" sz="1500" spc="-15" dirty="0">
                <a:latin typeface="Aptos" panose="020B0004020202020204" pitchFamily="34" charset="0"/>
                <a:cs typeface="Constantia"/>
              </a:rPr>
              <a:t> </a:t>
            </a:r>
            <a:r>
              <a:rPr lang="en-US" sz="1500" dirty="0">
                <a:latin typeface="Aptos" panose="020B0004020202020204" pitchFamily="34" charset="0"/>
                <a:cs typeface="Constantia"/>
              </a:rPr>
              <a:t>fuel</a:t>
            </a:r>
            <a:r>
              <a:rPr lang="en-US" sz="1500" spc="-68" dirty="0">
                <a:latin typeface="Aptos" panose="020B0004020202020204" pitchFamily="34" charset="0"/>
                <a:cs typeface="Constantia"/>
              </a:rPr>
              <a:t> </a:t>
            </a:r>
            <a:r>
              <a:rPr lang="en-US" sz="1500" spc="-15" dirty="0">
                <a:latin typeface="Aptos" panose="020B0004020202020204" pitchFamily="34" charset="0"/>
                <a:cs typeface="Constantia"/>
              </a:rPr>
              <a:t>or</a:t>
            </a:r>
            <a:r>
              <a:rPr lang="en-US" sz="1500" spc="-98" dirty="0">
                <a:latin typeface="Aptos" panose="020B0004020202020204" pitchFamily="34" charset="0"/>
                <a:cs typeface="Constantia"/>
              </a:rPr>
              <a:t> </a:t>
            </a:r>
            <a:r>
              <a:rPr lang="en-US" sz="1500" dirty="0">
                <a:latin typeface="Aptos" panose="020B0004020202020204" pitchFamily="34" charset="0"/>
                <a:cs typeface="Constantia"/>
              </a:rPr>
              <a:t>a</a:t>
            </a:r>
            <a:r>
              <a:rPr lang="en-US" sz="1500" spc="-90" dirty="0">
                <a:latin typeface="Aptos" panose="020B0004020202020204" pitchFamily="34" charset="0"/>
                <a:cs typeface="Constantia"/>
              </a:rPr>
              <a:t> </a:t>
            </a:r>
            <a:r>
              <a:rPr lang="en-US" sz="1500" spc="-8" dirty="0">
                <a:latin typeface="Aptos" panose="020B0004020202020204" pitchFamily="34" charset="0"/>
                <a:cs typeface="Constantia"/>
              </a:rPr>
              <a:t>portion</a:t>
            </a:r>
            <a:r>
              <a:rPr lang="en-US" sz="1500" spc="-94" dirty="0">
                <a:latin typeface="Aptos" panose="020B0004020202020204" pitchFamily="34" charset="0"/>
                <a:cs typeface="Constantia"/>
              </a:rPr>
              <a:t> </a:t>
            </a:r>
            <a:r>
              <a:rPr lang="en-US" sz="1500" dirty="0">
                <a:latin typeface="Aptos" panose="020B0004020202020204" pitchFamily="34" charset="0"/>
                <a:cs typeface="Constantia"/>
              </a:rPr>
              <a:t>of</a:t>
            </a:r>
            <a:r>
              <a:rPr lang="en-US" sz="1500" spc="-8" dirty="0">
                <a:latin typeface="Aptos" panose="020B0004020202020204" pitchFamily="34" charset="0"/>
                <a:cs typeface="Constantia"/>
              </a:rPr>
              <a:t> utilities</a:t>
            </a:r>
            <a:r>
              <a:rPr lang="en-US" sz="1500" spc="-105" dirty="0">
                <a:latin typeface="Aptos" panose="020B0004020202020204" pitchFamily="34" charset="0"/>
                <a:cs typeface="Constantia"/>
              </a:rPr>
              <a:t> </a:t>
            </a:r>
            <a:r>
              <a:rPr lang="en-US" sz="1500" spc="-15" dirty="0">
                <a:latin typeface="Aptos" panose="020B0004020202020204" pitchFamily="34" charset="0"/>
                <a:cs typeface="Constantia"/>
              </a:rPr>
              <a:t>only</a:t>
            </a:r>
            <a:r>
              <a:rPr lang="en-US" sz="1500" spc="-98" dirty="0">
                <a:latin typeface="Aptos" panose="020B0004020202020204" pitchFamily="34" charset="0"/>
                <a:cs typeface="Constantia"/>
              </a:rPr>
              <a:t> </a:t>
            </a:r>
            <a:r>
              <a:rPr lang="en-US" sz="1500" dirty="0">
                <a:latin typeface="Aptos" panose="020B0004020202020204" pitchFamily="34" charset="0"/>
                <a:cs typeface="Constantia"/>
              </a:rPr>
              <a:t>can</a:t>
            </a:r>
            <a:r>
              <a:rPr lang="en-US" sz="1500" spc="-34" dirty="0">
                <a:latin typeface="Aptos" panose="020B0004020202020204" pitchFamily="34" charset="0"/>
                <a:cs typeface="Constantia"/>
              </a:rPr>
              <a:t> </a:t>
            </a:r>
            <a:r>
              <a:rPr lang="en-US" sz="1500" spc="-19" dirty="0">
                <a:latin typeface="Aptos" panose="020B0004020202020204" pitchFamily="34" charset="0"/>
                <a:cs typeface="Constantia"/>
              </a:rPr>
              <a:t>be </a:t>
            </a:r>
            <a:r>
              <a:rPr lang="en-US" sz="1500" dirty="0">
                <a:latin typeface="Aptos" panose="020B0004020202020204" pitchFamily="34" charset="0"/>
                <a:cs typeface="Constantia"/>
              </a:rPr>
              <a:t>funded.</a:t>
            </a:r>
            <a:r>
              <a:rPr lang="en-US" sz="1500" spc="-79" dirty="0">
                <a:latin typeface="Aptos" panose="020B0004020202020204" pitchFamily="34" charset="0"/>
                <a:cs typeface="Constantia"/>
              </a:rPr>
              <a:t> </a:t>
            </a:r>
            <a:r>
              <a:rPr lang="en-US" sz="1500" dirty="0">
                <a:latin typeface="Aptos" panose="020B0004020202020204" pitchFamily="34" charset="0"/>
                <a:cs typeface="Constantia"/>
              </a:rPr>
              <a:t>All</a:t>
            </a:r>
            <a:r>
              <a:rPr lang="en-US" sz="1500" spc="-49" dirty="0">
                <a:latin typeface="Aptos" panose="020B0004020202020204" pitchFamily="34" charset="0"/>
                <a:cs typeface="Constantia"/>
              </a:rPr>
              <a:t> </a:t>
            </a:r>
            <a:r>
              <a:rPr lang="en-US" sz="1500" dirty="0">
                <a:latin typeface="Aptos" panose="020B0004020202020204" pitchFamily="34" charset="0"/>
                <a:cs typeface="Constantia"/>
              </a:rPr>
              <a:t>telephone,</a:t>
            </a:r>
            <a:r>
              <a:rPr lang="en-US" sz="1500" spc="-68" dirty="0">
                <a:latin typeface="Aptos" panose="020B0004020202020204" pitchFamily="34" charset="0"/>
                <a:cs typeface="Constantia"/>
              </a:rPr>
              <a:t> </a:t>
            </a:r>
            <a:r>
              <a:rPr lang="en-US" sz="1500" spc="-30" dirty="0">
                <a:latin typeface="Aptos" panose="020B0004020202020204" pitchFamily="34" charset="0"/>
                <a:cs typeface="Constantia"/>
              </a:rPr>
              <a:t>sewer,</a:t>
            </a:r>
            <a:r>
              <a:rPr lang="en-US" sz="1500" spc="-45" dirty="0">
                <a:latin typeface="Aptos" panose="020B0004020202020204" pitchFamily="34" charset="0"/>
                <a:cs typeface="Constantia"/>
              </a:rPr>
              <a:t> </a:t>
            </a:r>
            <a:r>
              <a:rPr lang="en-US" sz="1500" dirty="0">
                <a:latin typeface="Aptos" panose="020B0004020202020204" pitchFamily="34" charset="0"/>
                <a:cs typeface="Constantia"/>
              </a:rPr>
              <a:t>trash</a:t>
            </a:r>
            <a:r>
              <a:rPr lang="en-US" sz="1500" spc="-94" dirty="0">
                <a:latin typeface="Aptos" panose="020B0004020202020204" pitchFamily="34" charset="0"/>
                <a:cs typeface="Constantia"/>
              </a:rPr>
              <a:t> </a:t>
            </a:r>
            <a:r>
              <a:rPr lang="en-US" sz="1500" dirty="0">
                <a:latin typeface="Aptos" panose="020B0004020202020204" pitchFamily="34" charset="0"/>
                <a:cs typeface="Constantia"/>
              </a:rPr>
              <a:t>pick-up</a:t>
            </a:r>
            <a:r>
              <a:rPr lang="en-US" sz="1500" spc="-83" dirty="0">
                <a:latin typeface="Aptos" panose="020B0004020202020204" pitchFamily="34" charset="0"/>
                <a:cs typeface="Constantia"/>
              </a:rPr>
              <a:t> </a:t>
            </a:r>
            <a:r>
              <a:rPr lang="en-US" sz="1500" dirty="0">
                <a:latin typeface="Aptos" panose="020B0004020202020204" pitchFamily="34" charset="0"/>
                <a:cs typeface="Constantia"/>
              </a:rPr>
              <a:t>&amp;</a:t>
            </a:r>
            <a:r>
              <a:rPr lang="en-US" sz="1500" spc="-53" dirty="0">
                <a:latin typeface="Aptos" panose="020B0004020202020204" pitchFamily="34" charset="0"/>
                <a:cs typeface="Constantia"/>
              </a:rPr>
              <a:t> </a:t>
            </a:r>
            <a:r>
              <a:rPr lang="en-US" sz="1500" spc="-15" dirty="0">
                <a:latin typeface="Aptos" panose="020B0004020202020204" pitchFamily="34" charset="0"/>
                <a:cs typeface="Constantia"/>
              </a:rPr>
              <a:t>pest</a:t>
            </a:r>
            <a:r>
              <a:rPr lang="en-US" sz="1500" spc="-98" dirty="0">
                <a:latin typeface="Aptos" panose="020B0004020202020204" pitchFamily="34" charset="0"/>
                <a:cs typeface="Constantia"/>
              </a:rPr>
              <a:t> </a:t>
            </a:r>
            <a:r>
              <a:rPr lang="en-US" sz="1500" spc="-8" dirty="0">
                <a:latin typeface="Aptos" panose="020B0004020202020204" pitchFamily="34" charset="0"/>
                <a:cs typeface="Constantia"/>
              </a:rPr>
              <a:t>control</a:t>
            </a:r>
            <a:r>
              <a:rPr lang="en-US" sz="1500" spc="-45" dirty="0">
                <a:latin typeface="Aptos" panose="020B0004020202020204" pitchFamily="34" charset="0"/>
                <a:cs typeface="Constantia"/>
              </a:rPr>
              <a:t> </a:t>
            </a:r>
            <a:r>
              <a:rPr lang="en-US" sz="1500" spc="-8" dirty="0">
                <a:latin typeface="Aptos" panose="020B0004020202020204" pitchFamily="34" charset="0"/>
                <a:cs typeface="Constantia"/>
              </a:rPr>
              <a:t>services</a:t>
            </a:r>
            <a:r>
              <a:rPr lang="en-US" sz="1500" spc="-105" dirty="0">
                <a:latin typeface="Aptos" panose="020B0004020202020204" pitchFamily="34" charset="0"/>
                <a:cs typeface="Constantia"/>
              </a:rPr>
              <a:t> </a:t>
            </a:r>
            <a:r>
              <a:rPr lang="en-US" sz="1500" dirty="0">
                <a:latin typeface="Aptos" panose="020B0004020202020204" pitchFamily="34" charset="0"/>
                <a:cs typeface="Constantia"/>
              </a:rPr>
              <a:t>are</a:t>
            </a:r>
            <a:r>
              <a:rPr lang="en-US" sz="1500" spc="-71" dirty="0">
                <a:latin typeface="Aptos" panose="020B0004020202020204" pitchFamily="34" charset="0"/>
                <a:cs typeface="Constantia"/>
              </a:rPr>
              <a:t> </a:t>
            </a:r>
            <a:r>
              <a:rPr lang="en-US" sz="1500" dirty="0">
                <a:latin typeface="Aptos" panose="020B0004020202020204" pitchFamily="34" charset="0"/>
                <a:cs typeface="Constantia"/>
              </a:rPr>
              <a:t>not</a:t>
            </a:r>
            <a:r>
              <a:rPr lang="en-US" sz="1500" spc="-71" dirty="0">
                <a:latin typeface="Aptos" panose="020B0004020202020204" pitchFamily="34" charset="0"/>
                <a:cs typeface="Constantia"/>
              </a:rPr>
              <a:t> </a:t>
            </a:r>
            <a:r>
              <a:rPr lang="en-US" sz="1500" dirty="0">
                <a:latin typeface="Aptos" panose="020B0004020202020204" pitchFamily="34" charset="0"/>
                <a:cs typeface="Constantia"/>
              </a:rPr>
              <a:t>funded.</a:t>
            </a:r>
            <a:r>
              <a:rPr lang="en-US" sz="1500" spc="-56" dirty="0">
                <a:latin typeface="Aptos" panose="020B0004020202020204" pitchFamily="34" charset="0"/>
                <a:cs typeface="Constantia"/>
              </a:rPr>
              <a:t> </a:t>
            </a:r>
            <a:r>
              <a:rPr lang="en-US" sz="1500" spc="-19" dirty="0">
                <a:latin typeface="Aptos" panose="020B0004020202020204" pitchFamily="34" charset="0"/>
                <a:cs typeface="Constantia"/>
              </a:rPr>
              <a:t>All </a:t>
            </a:r>
            <a:r>
              <a:rPr lang="en-US" sz="1500" spc="-8" dirty="0">
                <a:latin typeface="Aptos" panose="020B0004020202020204" pitchFamily="34" charset="0"/>
                <a:cs typeface="Constantia"/>
              </a:rPr>
              <a:t>other</a:t>
            </a:r>
            <a:r>
              <a:rPr lang="en-US" sz="1500" spc="-98" dirty="0">
                <a:latin typeface="Aptos" panose="020B0004020202020204" pitchFamily="34" charset="0"/>
                <a:cs typeface="Constantia"/>
              </a:rPr>
              <a:t> </a:t>
            </a:r>
            <a:r>
              <a:rPr lang="en-US" sz="1500" spc="-19" dirty="0">
                <a:latin typeface="Aptos" panose="020B0004020202020204" pitchFamily="34" charset="0"/>
                <a:cs typeface="Constantia"/>
              </a:rPr>
              <a:t>non-</a:t>
            </a:r>
            <a:r>
              <a:rPr lang="en-US" sz="1500" dirty="0">
                <a:latin typeface="Aptos" panose="020B0004020202020204" pitchFamily="34" charset="0"/>
                <a:cs typeface="Constantia"/>
              </a:rPr>
              <a:t>food</a:t>
            </a:r>
            <a:r>
              <a:rPr lang="en-US" sz="1500" spc="-45" dirty="0">
                <a:latin typeface="Aptos" panose="020B0004020202020204" pitchFamily="34" charset="0"/>
                <a:cs typeface="Constantia"/>
              </a:rPr>
              <a:t> </a:t>
            </a:r>
            <a:r>
              <a:rPr lang="en-US" sz="1500" spc="-8" dirty="0">
                <a:latin typeface="Aptos" panose="020B0004020202020204" pitchFamily="34" charset="0"/>
                <a:cs typeface="Constantia"/>
              </a:rPr>
              <a:t>service</a:t>
            </a:r>
            <a:r>
              <a:rPr lang="en-US" sz="1500" spc="-101" dirty="0">
                <a:latin typeface="Aptos" panose="020B0004020202020204" pitchFamily="34" charset="0"/>
                <a:cs typeface="Constantia"/>
              </a:rPr>
              <a:t> </a:t>
            </a:r>
            <a:r>
              <a:rPr lang="en-US" sz="1500" spc="-15" dirty="0">
                <a:latin typeface="Aptos" panose="020B0004020202020204" pitchFamily="34" charset="0"/>
                <a:cs typeface="Constantia"/>
              </a:rPr>
              <a:t>or</a:t>
            </a:r>
            <a:r>
              <a:rPr lang="en-US" sz="1500" spc="-101" dirty="0">
                <a:latin typeface="Aptos" panose="020B0004020202020204" pitchFamily="34" charset="0"/>
                <a:cs typeface="Constantia"/>
              </a:rPr>
              <a:t> </a:t>
            </a:r>
            <a:r>
              <a:rPr lang="en-US" sz="1500" spc="-23" dirty="0">
                <a:latin typeface="Aptos" panose="020B0004020202020204" pitchFamily="34" charset="0"/>
                <a:cs typeface="Constantia"/>
              </a:rPr>
              <a:t>storage</a:t>
            </a:r>
            <a:r>
              <a:rPr lang="en-US" sz="1500" spc="-90" dirty="0">
                <a:latin typeface="Aptos" panose="020B0004020202020204" pitchFamily="34" charset="0"/>
                <a:cs typeface="Constantia"/>
              </a:rPr>
              <a:t> </a:t>
            </a:r>
            <a:r>
              <a:rPr lang="en-US" sz="1500" spc="-15" dirty="0">
                <a:latin typeface="Aptos" panose="020B0004020202020204" pitchFamily="34" charset="0"/>
                <a:cs typeface="Constantia"/>
              </a:rPr>
              <a:t>areas</a:t>
            </a:r>
            <a:r>
              <a:rPr lang="en-US" sz="1500" spc="-98" dirty="0">
                <a:latin typeface="Aptos" panose="020B0004020202020204" pitchFamily="34" charset="0"/>
                <a:cs typeface="Constantia"/>
              </a:rPr>
              <a:t> </a:t>
            </a:r>
            <a:r>
              <a:rPr lang="en-US" sz="1500" dirty="0">
                <a:latin typeface="Aptos" panose="020B0004020202020204" pitchFamily="34" charset="0"/>
                <a:cs typeface="Constantia"/>
              </a:rPr>
              <a:t>are</a:t>
            </a:r>
            <a:r>
              <a:rPr lang="en-US" sz="1500" spc="-60" dirty="0">
                <a:latin typeface="Aptos" panose="020B0004020202020204" pitchFamily="34" charset="0"/>
                <a:cs typeface="Constantia"/>
              </a:rPr>
              <a:t> </a:t>
            </a:r>
            <a:r>
              <a:rPr lang="en-US" sz="1500" dirty="0">
                <a:latin typeface="Aptos" panose="020B0004020202020204" pitchFamily="34" charset="0"/>
                <a:cs typeface="Constantia"/>
              </a:rPr>
              <a:t>not</a:t>
            </a:r>
            <a:r>
              <a:rPr lang="en-US" sz="1500" spc="-60" dirty="0">
                <a:latin typeface="Aptos" panose="020B0004020202020204" pitchFamily="34" charset="0"/>
                <a:cs typeface="Constantia"/>
              </a:rPr>
              <a:t> </a:t>
            </a:r>
            <a:r>
              <a:rPr lang="en-US" sz="1500" spc="-8" dirty="0">
                <a:latin typeface="Aptos" panose="020B0004020202020204" pitchFamily="34" charset="0"/>
                <a:cs typeface="Constantia"/>
              </a:rPr>
              <a:t>fundable. </a:t>
            </a:r>
            <a:endParaRPr lang="en-US" sz="1500" dirty="0">
              <a:latin typeface="Aptos" panose="020B0004020202020204" pitchFamily="34" charset="0"/>
              <a:cs typeface="Constantia"/>
            </a:endParaRPr>
          </a:p>
          <a:p>
            <a:pPr marL="9525" marR="3810">
              <a:lnSpc>
                <a:spcPct val="100299"/>
              </a:lnSpc>
              <a:spcBef>
                <a:spcPts val="581"/>
              </a:spcBef>
            </a:pPr>
            <a:r>
              <a:rPr sz="1500" spc="-8" dirty="0">
                <a:solidFill>
                  <a:srgbClr val="00B0F0"/>
                </a:solidFill>
                <a:latin typeface="Aptos" panose="020B0004020202020204" pitchFamily="34" charset="0"/>
                <a:cs typeface="Constantia"/>
              </a:rPr>
              <a:t>DISPOSABLES</a:t>
            </a:r>
            <a:r>
              <a:rPr sz="1500" spc="-68" dirty="0">
                <a:solidFill>
                  <a:srgbClr val="006FC0"/>
                </a:solidFill>
                <a:latin typeface="Aptos" panose="020B0004020202020204" pitchFamily="34" charset="0"/>
                <a:cs typeface="Constantia"/>
              </a:rPr>
              <a:t> </a:t>
            </a:r>
            <a:r>
              <a:rPr sz="1500" dirty="0">
                <a:latin typeface="Aptos" panose="020B0004020202020204" pitchFamily="34" charset="0"/>
                <a:cs typeface="Constantia"/>
              </a:rPr>
              <a:t>:</a:t>
            </a:r>
            <a:r>
              <a:rPr sz="1500" spc="-34" dirty="0">
                <a:latin typeface="Aptos" panose="020B0004020202020204" pitchFamily="34" charset="0"/>
                <a:cs typeface="Constantia"/>
              </a:rPr>
              <a:t> </a:t>
            </a:r>
            <a:r>
              <a:rPr sz="1500" spc="-15" dirty="0">
                <a:latin typeface="Aptos" panose="020B0004020202020204" pitchFamily="34" charset="0"/>
                <a:cs typeface="Constantia"/>
              </a:rPr>
              <a:t>Food</a:t>
            </a:r>
            <a:r>
              <a:rPr sz="1500" spc="-64" dirty="0">
                <a:latin typeface="Aptos" panose="020B0004020202020204" pitchFamily="34" charset="0"/>
                <a:cs typeface="Constantia"/>
              </a:rPr>
              <a:t> </a:t>
            </a:r>
            <a:r>
              <a:rPr sz="1500" dirty="0">
                <a:latin typeface="Aptos" panose="020B0004020202020204" pitchFamily="34" charset="0"/>
                <a:cs typeface="Constantia"/>
              </a:rPr>
              <a:t>service</a:t>
            </a:r>
            <a:r>
              <a:rPr sz="1500" spc="-75" dirty="0">
                <a:latin typeface="Aptos" panose="020B0004020202020204" pitchFamily="34" charset="0"/>
                <a:cs typeface="Constantia"/>
              </a:rPr>
              <a:t> </a:t>
            </a:r>
            <a:r>
              <a:rPr sz="1500" dirty="0">
                <a:latin typeface="Aptos" panose="020B0004020202020204" pitchFamily="34" charset="0"/>
                <a:cs typeface="Constantia"/>
              </a:rPr>
              <a:t>bags</a:t>
            </a:r>
            <a:r>
              <a:rPr sz="1500" spc="-101" dirty="0">
                <a:latin typeface="Aptos" panose="020B0004020202020204" pitchFamily="34" charset="0"/>
                <a:cs typeface="Constantia"/>
              </a:rPr>
              <a:t> </a:t>
            </a:r>
            <a:r>
              <a:rPr sz="1500" dirty="0">
                <a:latin typeface="Aptos" panose="020B0004020202020204" pitchFamily="34" charset="0"/>
                <a:cs typeface="Constantia"/>
              </a:rPr>
              <a:t>and</a:t>
            </a:r>
            <a:r>
              <a:rPr sz="1500" spc="-38" dirty="0">
                <a:latin typeface="Aptos" panose="020B0004020202020204" pitchFamily="34" charset="0"/>
                <a:cs typeface="Constantia"/>
              </a:rPr>
              <a:t> </a:t>
            </a:r>
            <a:r>
              <a:rPr sz="1500" dirty="0">
                <a:latin typeface="Aptos" panose="020B0004020202020204" pitchFamily="34" charset="0"/>
                <a:cs typeface="Constantia"/>
              </a:rPr>
              <a:t>meal-</a:t>
            </a:r>
            <a:r>
              <a:rPr sz="1500" spc="-19" dirty="0">
                <a:latin typeface="Aptos" panose="020B0004020202020204" pitchFamily="34" charset="0"/>
                <a:cs typeface="Constantia"/>
              </a:rPr>
              <a:t>ware</a:t>
            </a:r>
            <a:r>
              <a:rPr sz="1500" spc="-94" dirty="0">
                <a:latin typeface="Aptos" panose="020B0004020202020204" pitchFamily="34" charset="0"/>
                <a:cs typeface="Constantia"/>
              </a:rPr>
              <a:t> </a:t>
            </a:r>
            <a:r>
              <a:rPr sz="1500" dirty="0">
                <a:latin typeface="Aptos" panose="020B0004020202020204" pitchFamily="34" charset="0"/>
                <a:cs typeface="Constantia"/>
              </a:rPr>
              <a:t>can</a:t>
            </a:r>
            <a:r>
              <a:rPr sz="1500" spc="-60" dirty="0">
                <a:latin typeface="Aptos" panose="020B0004020202020204" pitchFamily="34" charset="0"/>
                <a:cs typeface="Constantia"/>
              </a:rPr>
              <a:t> </a:t>
            </a:r>
            <a:r>
              <a:rPr sz="1500" dirty="0">
                <a:latin typeface="Aptos" panose="020B0004020202020204" pitchFamily="34" charset="0"/>
                <a:cs typeface="Constantia"/>
              </a:rPr>
              <a:t>be</a:t>
            </a:r>
            <a:r>
              <a:rPr sz="1500" spc="-86" dirty="0">
                <a:latin typeface="Aptos" panose="020B0004020202020204" pitchFamily="34" charset="0"/>
                <a:cs typeface="Constantia"/>
              </a:rPr>
              <a:t> </a:t>
            </a:r>
            <a:r>
              <a:rPr sz="1500" dirty="0">
                <a:latin typeface="Aptos" panose="020B0004020202020204" pitchFamily="34" charset="0"/>
                <a:cs typeface="Constantia"/>
              </a:rPr>
              <a:t>funded.</a:t>
            </a:r>
            <a:r>
              <a:rPr sz="1500" spc="-34" dirty="0">
                <a:latin typeface="Aptos" panose="020B0004020202020204" pitchFamily="34" charset="0"/>
                <a:cs typeface="Constantia"/>
              </a:rPr>
              <a:t> </a:t>
            </a:r>
            <a:r>
              <a:rPr sz="1500" dirty="0">
                <a:latin typeface="Aptos" panose="020B0004020202020204" pitchFamily="34" charset="0"/>
                <a:cs typeface="Constantia"/>
              </a:rPr>
              <a:t>Food</a:t>
            </a:r>
            <a:r>
              <a:rPr sz="1500" spc="-23" dirty="0">
                <a:latin typeface="Aptos" panose="020B0004020202020204" pitchFamily="34" charset="0"/>
                <a:cs typeface="Constantia"/>
              </a:rPr>
              <a:t> </a:t>
            </a:r>
            <a:r>
              <a:rPr sz="1500" spc="-8" dirty="0">
                <a:latin typeface="Aptos" panose="020B0004020202020204" pitchFamily="34" charset="0"/>
                <a:cs typeface="Constantia"/>
              </a:rPr>
              <a:t>Pantries</a:t>
            </a:r>
            <a:r>
              <a:rPr sz="1500" spc="-105" dirty="0">
                <a:latin typeface="Aptos" panose="020B0004020202020204" pitchFamily="34" charset="0"/>
                <a:cs typeface="Constantia"/>
              </a:rPr>
              <a:t> </a:t>
            </a:r>
            <a:r>
              <a:rPr sz="1500" spc="-19" dirty="0">
                <a:latin typeface="Aptos" panose="020B0004020202020204" pitchFamily="34" charset="0"/>
                <a:cs typeface="Constantia"/>
              </a:rPr>
              <a:t>can </a:t>
            </a:r>
            <a:r>
              <a:rPr sz="1500" dirty="0">
                <a:latin typeface="Aptos" panose="020B0004020202020204" pitchFamily="34" charset="0"/>
                <a:cs typeface="Constantia"/>
              </a:rPr>
              <a:t>apply</a:t>
            </a:r>
            <a:r>
              <a:rPr sz="1500" spc="-113" dirty="0">
                <a:latin typeface="Aptos" panose="020B0004020202020204" pitchFamily="34" charset="0"/>
                <a:cs typeface="Constantia"/>
              </a:rPr>
              <a:t> </a:t>
            </a:r>
            <a:r>
              <a:rPr sz="1500" dirty="0">
                <a:latin typeface="Aptos" panose="020B0004020202020204" pitchFamily="34" charset="0"/>
                <a:cs typeface="Constantia"/>
              </a:rPr>
              <a:t>for</a:t>
            </a:r>
            <a:r>
              <a:rPr sz="1500" spc="-94" dirty="0">
                <a:latin typeface="Aptos" panose="020B0004020202020204" pitchFamily="34" charset="0"/>
                <a:cs typeface="Constantia"/>
              </a:rPr>
              <a:t> </a:t>
            </a:r>
            <a:r>
              <a:rPr sz="1500" dirty="0">
                <a:latin typeface="Aptos" panose="020B0004020202020204" pitchFamily="34" charset="0"/>
                <a:cs typeface="Constantia"/>
              </a:rPr>
              <a:t>funding</a:t>
            </a:r>
            <a:r>
              <a:rPr sz="1500" spc="-38" dirty="0">
                <a:latin typeface="Aptos" panose="020B0004020202020204" pitchFamily="34" charset="0"/>
                <a:cs typeface="Constantia"/>
              </a:rPr>
              <a:t> </a:t>
            </a:r>
            <a:r>
              <a:rPr sz="1500" spc="-8" dirty="0">
                <a:latin typeface="Aptos" panose="020B0004020202020204" pitchFamily="34" charset="0"/>
                <a:cs typeface="Constantia"/>
              </a:rPr>
              <a:t>for</a:t>
            </a:r>
            <a:r>
              <a:rPr sz="1500" spc="-105" dirty="0">
                <a:latin typeface="Aptos" panose="020B0004020202020204" pitchFamily="34" charset="0"/>
                <a:cs typeface="Constantia"/>
              </a:rPr>
              <a:t> </a:t>
            </a:r>
            <a:r>
              <a:rPr sz="1500" spc="-23" dirty="0">
                <a:latin typeface="Aptos" panose="020B0004020202020204" pitchFamily="34" charset="0"/>
                <a:cs typeface="Constantia"/>
              </a:rPr>
              <a:t>paper,</a:t>
            </a:r>
            <a:r>
              <a:rPr sz="1500" spc="-68" dirty="0">
                <a:latin typeface="Aptos" panose="020B0004020202020204" pitchFamily="34" charset="0"/>
                <a:cs typeface="Constantia"/>
              </a:rPr>
              <a:t> </a:t>
            </a:r>
            <a:r>
              <a:rPr sz="1500" spc="-8" dirty="0">
                <a:latin typeface="Aptos" panose="020B0004020202020204" pitchFamily="34" charset="0"/>
                <a:cs typeface="Constantia"/>
              </a:rPr>
              <a:t>plastic</a:t>
            </a:r>
            <a:r>
              <a:rPr sz="1500" spc="-105" dirty="0">
                <a:latin typeface="Aptos" panose="020B0004020202020204" pitchFamily="34" charset="0"/>
                <a:cs typeface="Constantia"/>
              </a:rPr>
              <a:t> </a:t>
            </a:r>
            <a:r>
              <a:rPr sz="1500" dirty="0">
                <a:latin typeface="Aptos" panose="020B0004020202020204" pitchFamily="34" charset="0"/>
                <a:cs typeface="Constantia"/>
              </a:rPr>
              <a:t>and</a:t>
            </a:r>
            <a:r>
              <a:rPr lang="en-US" sz="1500" dirty="0">
                <a:latin typeface="Aptos" panose="020B0004020202020204" pitchFamily="34" charset="0"/>
                <a:cs typeface="Constantia"/>
              </a:rPr>
              <a:t>/</a:t>
            </a:r>
            <a:r>
              <a:rPr sz="1500" dirty="0">
                <a:latin typeface="Aptos" panose="020B0004020202020204" pitchFamily="34" charset="0"/>
                <a:cs typeface="Constantia"/>
              </a:rPr>
              <a:t>or</a:t>
            </a:r>
            <a:r>
              <a:rPr sz="1500" spc="-109" dirty="0">
                <a:latin typeface="Aptos" panose="020B0004020202020204" pitchFamily="34" charset="0"/>
                <a:cs typeface="Constantia"/>
              </a:rPr>
              <a:t> </a:t>
            </a:r>
            <a:r>
              <a:rPr sz="1500" spc="-8" dirty="0">
                <a:latin typeface="Aptos" panose="020B0004020202020204" pitchFamily="34" charset="0"/>
                <a:cs typeface="Constantia"/>
              </a:rPr>
              <a:t>re-</a:t>
            </a:r>
            <a:r>
              <a:rPr sz="1500" dirty="0">
                <a:latin typeface="Aptos" panose="020B0004020202020204" pitchFamily="34" charset="0"/>
                <a:cs typeface="Constantia"/>
              </a:rPr>
              <a:t>useable</a:t>
            </a:r>
            <a:r>
              <a:rPr sz="1500" spc="-71" dirty="0">
                <a:latin typeface="Aptos" panose="020B0004020202020204" pitchFamily="34" charset="0"/>
                <a:cs typeface="Constantia"/>
              </a:rPr>
              <a:t> </a:t>
            </a:r>
            <a:r>
              <a:rPr sz="1500" dirty="0">
                <a:latin typeface="Aptos" panose="020B0004020202020204" pitchFamily="34" charset="0"/>
                <a:cs typeface="Constantia"/>
              </a:rPr>
              <a:t>bags</a:t>
            </a:r>
            <a:r>
              <a:rPr sz="1500" spc="-94" dirty="0">
                <a:latin typeface="Aptos" panose="020B0004020202020204" pitchFamily="34" charset="0"/>
                <a:cs typeface="Constantia"/>
              </a:rPr>
              <a:t> </a:t>
            </a:r>
            <a:r>
              <a:rPr sz="1500" dirty="0">
                <a:latin typeface="Aptos" panose="020B0004020202020204" pitchFamily="34" charset="0"/>
                <a:cs typeface="Constantia"/>
              </a:rPr>
              <a:t>and</a:t>
            </a:r>
            <a:r>
              <a:rPr sz="1500" spc="-71" dirty="0">
                <a:latin typeface="Aptos" panose="020B0004020202020204" pitchFamily="34" charset="0"/>
                <a:cs typeface="Constantia"/>
              </a:rPr>
              <a:t> </a:t>
            </a:r>
            <a:r>
              <a:rPr sz="1500" spc="-8" dirty="0">
                <a:latin typeface="Aptos" panose="020B0004020202020204" pitchFamily="34" charset="0"/>
                <a:cs typeface="Constantia"/>
              </a:rPr>
              <a:t>cardboard</a:t>
            </a:r>
            <a:r>
              <a:rPr sz="1500" spc="-15" dirty="0">
                <a:latin typeface="Aptos" panose="020B0004020202020204" pitchFamily="34" charset="0"/>
                <a:cs typeface="Constantia"/>
              </a:rPr>
              <a:t> boxes.</a:t>
            </a:r>
            <a:r>
              <a:rPr sz="1500" spc="-26" dirty="0">
                <a:latin typeface="Aptos" panose="020B0004020202020204" pitchFamily="34" charset="0"/>
                <a:cs typeface="Constantia"/>
              </a:rPr>
              <a:t> </a:t>
            </a:r>
            <a:r>
              <a:rPr sz="1500" spc="-15" dirty="0">
                <a:latin typeface="Aptos" panose="020B0004020202020204" pitchFamily="34" charset="0"/>
                <a:cs typeface="Constantia"/>
              </a:rPr>
              <a:t>Soup </a:t>
            </a:r>
            <a:r>
              <a:rPr sz="1500" spc="-8" dirty="0">
                <a:latin typeface="Aptos" panose="020B0004020202020204" pitchFamily="34" charset="0"/>
                <a:cs typeface="Constantia"/>
              </a:rPr>
              <a:t>Kitchens</a:t>
            </a:r>
            <a:r>
              <a:rPr sz="1500" spc="-71" dirty="0">
                <a:latin typeface="Aptos" panose="020B0004020202020204" pitchFamily="34" charset="0"/>
                <a:cs typeface="Constantia"/>
              </a:rPr>
              <a:t> </a:t>
            </a:r>
            <a:r>
              <a:rPr sz="1500" dirty="0">
                <a:latin typeface="Aptos" panose="020B0004020202020204" pitchFamily="34" charset="0"/>
                <a:cs typeface="Constantia"/>
              </a:rPr>
              <a:t>&amp;</a:t>
            </a:r>
            <a:r>
              <a:rPr sz="1500" spc="-34" dirty="0">
                <a:latin typeface="Aptos" panose="020B0004020202020204" pitchFamily="34" charset="0"/>
                <a:cs typeface="Constantia"/>
              </a:rPr>
              <a:t> </a:t>
            </a:r>
            <a:r>
              <a:rPr sz="1500" spc="-15" dirty="0">
                <a:latin typeface="Aptos" panose="020B0004020202020204" pitchFamily="34" charset="0"/>
                <a:cs typeface="Constantia"/>
              </a:rPr>
              <a:t>Shelters</a:t>
            </a:r>
            <a:r>
              <a:rPr sz="1500" spc="-98" dirty="0">
                <a:latin typeface="Aptos" panose="020B0004020202020204" pitchFamily="34" charset="0"/>
                <a:cs typeface="Constantia"/>
              </a:rPr>
              <a:t> </a:t>
            </a:r>
            <a:r>
              <a:rPr sz="1500" dirty="0">
                <a:latin typeface="Aptos" panose="020B0004020202020204" pitchFamily="34" charset="0"/>
                <a:cs typeface="Constantia"/>
              </a:rPr>
              <a:t>can</a:t>
            </a:r>
            <a:r>
              <a:rPr sz="1500" spc="-83" dirty="0">
                <a:latin typeface="Aptos" panose="020B0004020202020204" pitchFamily="34" charset="0"/>
                <a:cs typeface="Constantia"/>
              </a:rPr>
              <a:t> </a:t>
            </a:r>
            <a:r>
              <a:rPr sz="1500" dirty="0">
                <a:latin typeface="Aptos" panose="020B0004020202020204" pitchFamily="34" charset="0"/>
                <a:cs typeface="Constantia"/>
              </a:rPr>
              <a:t>apply</a:t>
            </a:r>
            <a:r>
              <a:rPr sz="1500" spc="-86" dirty="0">
                <a:latin typeface="Aptos" panose="020B0004020202020204" pitchFamily="34" charset="0"/>
                <a:cs typeface="Constantia"/>
              </a:rPr>
              <a:t> </a:t>
            </a:r>
            <a:r>
              <a:rPr sz="1500" dirty="0">
                <a:latin typeface="Aptos" panose="020B0004020202020204" pitchFamily="34" charset="0"/>
                <a:cs typeface="Constantia"/>
              </a:rPr>
              <a:t>for</a:t>
            </a:r>
            <a:r>
              <a:rPr sz="1500" spc="-98" dirty="0">
                <a:latin typeface="Aptos" panose="020B0004020202020204" pitchFamily="34" charset="0"/>
                <a:cs typeface="Constantia"/>
              </a:rPr>
              <a:t> </a:t>
            </a:r>
            <a:r>
              <a:rPr sz="1500" dirty="0">
                <a:latin typeface="Aptos" panose="020B0004020202020204" pitchFamily="34" charset="0"/>
                <a:cs typeface="Constantia"/>
              </a:rPr>
              <a:t>funding</a:t>
            </a:r>
            <a:r>
              <a:rPr sz="1500" spc="-38" dirty="0">
                <a:latin typeface="Aptos" panose="020B0004020202020204" pitchFamily="34" charset="0"/>
                <a:cs typeface="Constantia"/>
              </a:rPr>
              <a:t> </a:t>
            </a:r>
            <a:r>
              <a:rPr sz="1500" dirty="0">
                <a:latin typeface="Aptos" panose="020B0004020202020204" pitchFamily="34" charset="0"/>
                <a:cs typeface="Constantia"/>
              </a:rPr>
              <a:t>for</a:t>
            </a:r>
            <a:r>
              <a:rPr sz="1500" spc="-83" dirty="0">
                <a:latin typeface="Aptos" panose="020B0004020202020204" pitchFamily="34" charset="0"/>
                <a:cs typeface="Constantia"/>
              </a:rPr>
              <a:t> </a:t>
            </a:r>
            <a:r>
              <a:rPr sz="1500" spc="-26" dirty="0">
                <a:latin typeface="Aptos" panose="020B0004020202020204" pitchFamily="34" charset="0"/>
                <a:cs typeface="Constantia"/>
              </a:rPr>
              <a:t>Paper,</a:t>
            </a:r>
            <a:r>
              <a:rPr sz="1500" spc="-64" dirty="0">
                <a:latin typeface="Aptos" panose="020B0004020202020204" pitchFamily="34" charset="0"/>
                <a:cs typeface="Constantia"/>
              </a:rPr>
              <a:t> </a:t>
            </a:r>
            <a:r>
              <a:rPr sz="1500" dirty="0">
                <a:latin typeface="Aptos" panose="020B0004020202020204" pitchFamily="34" charset="0"/>
                <a:cs typeface="Constantia"/>
              </a:rPr>
              <a:t>plastic</a:t>
            </a:r>
            <a:r>
              <a:rPr sz="1500" spc="-98" dirty="0">
                <a:latin typeface="Aptos" panose="020B0004020202020204" pitchFamily="34" charset="0"/>
                <a:cs typeface="Constantia"/>
              </a:rPr>
              <a:t> </a:t>
            </a:r>
            <a:r>
              <a:rPr sz="1500" dirty="0">
                <a:latin typeface="Aptos" panose="020B0004020202020204" pitchFamily="34" charset="0"/>
                <a:cs typeface="Constantia"/>
              </a:rPr>
              <a:t>plates,</a:t>
            </a:r>
            <a:r>
              <a:rPr sz="1500" spc="-56" dirty="0">
                <a:latin typeface="Aptos" panose="020B0004020202020204" pitchFamily="34" charset="0"/>
                <a:cs typeface="Constantia"/>
              </a:rPr>
              <a:t> </a:t>
            </a:r>
            <a:r>
              <a:rPr sz="1500" spc="-8" dirty="0">
                <a:latin typeface="Aptos" panose="020B0004020202020204" pitchFamily="34" charset="0"/>
                <a:cs typeface="Constantia"/>
              </a:rPr>
              <a:t>utensils,</a:t>
            </a:r>
            <a:r>
              <a:rPr sz="1500" spc="-56" dirty="0">
                <a:latin typeface="Aptos" panose="020B0004020202020204" pitchFamily="34" charset="0"/>
                <a:cs typeface="Constantia"/>
              </a:rPr>
              <a:t> </a:t>
            </a:r>
            <a:r>
              <a:rPr sz="1500" spc="-8" dirty="0">
                <a:latin typeface="Aptos" panose="020B0004020202020204" pitchFamily="34" charset="0"/>
                <a:cs typeface="Constantia"/>
              </a:rPr>
              <a:t>plastic</a:t>
            </a:r>
            <a:r>
              <a:rPr sz="1500" spc="-105" dirty="0">
                <a:latin typeface="Aptos" panose="020B0004020202020204" pitchFamily="34" charset="0"/>
                <a:cs typeface="Constantia"/>
              </a:rPr>
              <a:t> </a:t>
            </a:r>
            <a:r>
              <a:rPr sz="1500" spc="-19" dirty="0">
                <a:latin typeface="Aptos" panose="020B0004020202020204" pitchFamily="34" charset="0"/>
                <a:cs typeface="Constantia"/>
              </a:rPr>
              <a:t>and </a:t>
            </a:r>
            <a:r>
              <a:rPr sz="1500" dirty="0">
                <a:latin typeface="Aptos" panose="020B0004020202020204" pitchFamily="34" charset="0"/>
                <a:cs typeface="Constantia"/>
              </a:rPr>
              <a:t>aluminum</a:t>
            </a:r>
            <a:r>
              <a:rPr sz="1500" spc="-113" dirty="0">
                <a:latin typeface="Aptos" panose="020B0004020202020204" pitchFamily="34" charset="0"/>
                <a:cs typeface="Constantia"/>
              </a:rPr>
              <a:t> </a:t>
            </a:r>
            <a:r>
              <a:rPr sz="1500" dirty="0">
                <a:latin typeface="Aptos" panose="020B0004020202020204" pitchFamily="34" charset="0"/>
                <a:cs typeface="Constantia"/>
              </a:rPr>
              <a:t>food</a:t>
            </a:r>
            <a:r>
              <a:rPr sz="1500" spc="-105" dirty="0">
                <a:latin typeface="Aptos" panose="020B0004020202020204" pitchFamily="34" charset="0"/>
                <a:cs typeface="Constantia"/>
              </a:rPr>
              <a:t> </a:t>
            </a:r>
            <a:r>
              <a:rPr sz="1500" spc="-15" dirty="0">
                <a:latin typeface="Aptos" panose="020B0004020202020204" pitchFamily="34" charset="0"/>
                <a:cs typeface="Constantia"/>
              </a:rPr>
              <a:t>wrap</a:t>
            </a:r>
            <a:r>
              <a:rPr sz="1500" spc="-98" dirty="0">
                <a:latin typeface="Aptos" panose="020B0004020202020204" pitchFamily="34" charset="0"/>
                <a:cs typeface="Constantia"/>
              </a:rPr>
              <a:t> </a:t>
            </a:r>
            <a:r>
              <a:rPr sz="1500" dirty="0">
                <a:latin typeface="Aptos" panose="020B0004020202020204" pitchFamily="34" charset="0"/>
                <a:cs typeface="Constantia"/>
              </a:rPr>
              <a:t>and</a:t>
            </a:r>
            <a:r>
              <a:rPr sz="1500" spc="-38" dirty="0">
                <a:latin typeface="Aptos" panose="020B0004020202020204" pitchFamily="34" charset="0"/>
                <a:cs typeface="Constantia"/>
              </a:rPr>
              <a:t> </a:t>
            </a:r>
            <a:r>
              <a:rPr sz="1500" dirty="0">
                <a:latin typeface="Aptos" panose="020B0004020202020204" pitchFamily="34" charset="0"/>
                <a:cs typeface="Constantia"/>
              </a:rPr>
              <a:t>food</a:t>
            </a:r>
            <a:r>
              <a:rPr sz="1500" spc="-83" dirty="0">
                <a:latin typeface="Aptos" panose="020B0004020202020204" pitchFamily="34" charset="0"/>
                <a:cs typeface="Constantia"/>
              </a:rPr>
              <a:t> </a:t>
            </a:r>
            <a:r>
              <a:rPr sz="1500" spc="-8" dirty="0">
                <a:latin typeface="Aptos" panose="020B0004020202020204" pitchFamily="34" charset="0"/>
                <a:cs typeface="Constantia"/>
              </a:rPr>
              <a:t>containers.</a:t>
            </a:r>
            <a:r>
              <a:rPr sz="1500" spc="-23" dirty="0">
                <a:latin typeface="Aptos" panose="020B0004020202020204" pitchFamily="34" charset="0"/>
                <a:cs typeface="Constantia"/>
              </a:rPr>
              <a:t> </a:t>
            </a:r>
            <a:r>
              <a:rPr sz="1500" spc="-8" dirty="0">
                <a:latin typeface="Aptos" panose="020B0004020202020204" pitchFamily="34" charset="0"/>
                <a:cs typeface="Constantia"/>
              </a:rPr>
              <a:t>Only</a:t>
            </a:r>
            <a:r>
              <a:rPr sz="1500" spc="-105" dirty="0">
                <a:latin typeface="Aptos" panose="020B0004020202020204" pitchFamily="34" charset="0"/>
                <a:cs typeface="Constantia"/>
              </a:rPr>
              <a:t> </a:t>
            </a:r>
            <a:r>
              <a:rPr sz="1500" spc="-8" dirty="0">
                <a:latin typeface="Aptos" panose="020B0004020202020204" pitchFamily="34" charset="0"/>
                <a:cs typeface="Constantia"/>
              </a:rPr>
              <a:t>direct</a:t>
            </a:r>
            <a:r>
              <a:rPr sz="1500" spc="-75" dirty="0">
                <a:latin typeface="Aptos" panose="020B0004020202020204" pitchFamily="34" charset="0"/>
                <a:cs typeface="Constantia"/>
              </a:rPr>
              <a:t> </a:t>
            </a:r>
            <a:r>
              <a:rPr sz="1500" spc="-8" dirty="0">
                <a:latin typeface="Aptos" panose="020B0004020202020204" pitchFamily="34" charset="0"/>
                <a:cs typeface="Constantia"/>
              </a:rPr>
              <a:t>food-</a:t>
            </a:r>
            <a:r>
              <a:rPr sz="1500" dirty="0">
                <a:latin typeface="Aptos" panose="020B0004020202020204" pitchFamily="34" charset="0"/>
                <a:cs typeface="Constantia"/>
              </a:rPr>
              <a:t>use</a:t>
            </a:r>
            <a:r>
              <a:rPr sz="1500" spc="-113" dirty="0">
                <a:latin typeface="Aptos" panose="020B0004020202020204" pitchFamily="34" charset="0"/>
                <a:cs typeface="Constantia"/>
              </a:rPr>
              <a:t> </a:t>
            </a:r>
            <a:r>
              <a:rPr sz="1500" dirty="0">
                <a:latin typeface="Aptos" panose="020B0004020202020204" pitchFamily="34" charset="0"/>
                <a:cs typeface="Constantia"/>
              </a:rPr>
              <a:t>supplies</a:t>
            </a:r>
            <a:r>
              <a:rPr sz="1500" spc="-113" dirty="0">
                <a:latin typeface="Aptos" panose="020B0004020202020204" pitchFamily="34" charset="0"/>
                <a:cs typeface="Constantia"/>
              </a:rPr>
              <a:t> </a:t>
            </a:r>
            <a:r>
              <a:rPr sz="1500" dirty="0">
                <a:latin typeface="Aptos" panose="020B0004020202020204" pitchFamily="34" charset="0"/>
                <a:cs typeface="Constantia"/>
              </a:rPr>
              <a:t>are</a:t>
            </a:r>
            <a:r>
              <a:rPr sz="1500" spc="-86" dirty="0">
                <a:latin typeface="Aptos" panose="020B0004020202020204" pitchFamily="34" charset="0"/>
                <a:cs typeface="Constantia"/>
              </a:rPr>
              <a:t> </a:t>
            </a:r>
            <a:r>
              <a:rPr sz="1500" spc="-8" dirty="0">
                <a:latin typeface="Aptos" panose="020B0004020202020204" pitchFamily="34" charset="0"/>
                <a:cs typeface="Constantia"/>
              </a:rPr>
              <a:t>funded.</a:t>
            </a:r>
            <a:endParaRPr sz="1500" dirty="0">
              <a:latin typeface="Aptos" panose="020B0004020202020204" pitchFamily="34" charset="0"/>
              <a:cs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A2B3-027B-AE7E-E002-760B132C4FEA}"/>
              </a:ext>
            </a:extLst>
          </p:cNvPr>
          <p:cNvSpPr>
            <a:spLocks noGrp="1"/>
          </p:cNvSpPr>
          <p:nvPr>
            <p:ph type="title"/>
          </p:nvPr>
        </p:nvSpPr>
        <p:spPr>
          <a:xfrm>
            <a:off x="609599" y="609600"/>
            <a:ext cx="7153657" cy="1320800"/>
          </a:xfrm>
        </p:spPr>
        <p:txBody>
          <a:bodyPr/>
          <a:lstStyle/>
          <a:p>
            <a:r>
              <a:rPr lang="en-US" b="1" dirty="0"/>
              <a:t>Operation Support Continued</a:t>
            </a:r>
          </a:p>
        </p:txBody>
      </p:sp>
      <p:sp>
        <p:nvSpPr>
          <p:cNvPr id="3" name="Content Placeholder 2">
            <a:extLst>
              <a:ext uri="{FF2B5EF4-FFF2-40B4-BE49-F238E27FC236}">
                <a16:creationId xmlns:a16="http://schemas.microsoft.com/office/drawing/2014/main" id="{0ADD7C75-893B-4DF1-AC31-F3CBFDE1B516}"/>
              </a:ext>
            </a:extLst>
          </p:cNvPr>
          <p:cNvSpPr>
            <a:spLocks noGrp="1"/>
          </p:cNvSpPr>
          <p:nvPr>
            <p:ph idx="1"/>
          </p:nvPr>
        </p:nvSpPr>
        <p:spPr/>
        <p:txBody>
          <a:bodyPr>
            <a:normAutofit/>
          </a:bodyPr>
          <a:lstStyle/>
          <a:p>
            <a:r>
              <a:rPr lang="en-US" dirty="0">
                <a:solidFill>
                  <a:schemeClr val="tx1"/>
                </a:solidFill>
                <a:latin typeface="Aptos" panose="020B0004020202020204" pitchFamily="34" charset="0"/>
              </a:rPr>
              <a:t>Operation Support (OS) grant provides non-food support to eligible emergency food relief organizations. </a:t>
            </a:r>
            <a:endParaRPr lang="en-US" dirty="0">
              <a:solidFill>
                <a:schemeClr val="tx1"/>
              </a:solidFill>
              <a:latin typeface="Aptos" panose="020B0004020202020204" pitchFamily="34" charset="0"/>
              <a:ea typeface="Rockwell" panose="02060603020205020403" pitchFamily="18" charset="0"/>
              <a:cs typeface="Rockwell" panose="02060603020205020403" pitchFamily="18" charset="0"/>
            </a:endParaRPr>
          </a:p>
          <a:p>
            <a:r>
              <a:rPr lang="en-US" dirty="0">
                <a:solidFill>
                  <a:schemeClr val="tx1"/>
                </a:solidFill>
                <a:latin typeface="Aptos" panose="020B0004020202020204" pitchFamily="34" charset="0"/>
                <a:ea typeface="Rockwell" panose="02060603020205020403" pitchFamily="18" charset="0"/>
                <a:cs typeface="Rockwell" panose="02060603020205020403" pitchFamily="18" charset="0"/>
              </a:rPr>
              <a:t>Organizations that receive balanced billing are not eligible for Operation Support Grants for utilities.  </a:t>
            </a:r>
          </a:p>
          <a:p>
            <a:pPr marL="0" indent="0">
              <a:buNone/>
            </a:pPr>
            <a:endParaRPr lang="en-US" dirty="0"/>
          </a:p>
        </p:txBody>
      </p:sp>
    </p:spTree>
    <p:extLst>
      <p:ext uri="{BB962C8B-B14F-4D97-AF65-F5344CB8AC3E}">
        <p14:creationId xmlns:p14="http://schemas.microsoft.com/office/powerpoint/2010/main" val="42207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6DE9-2181-C441-2ECC-F0BA72590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16205-8ADA-5054-9CF2-8730F5488D62}"/>
              </a:ext>
            </a:extLst>
          </p:cNvPr>
          <p:cNvSpPr>
            <a:spLocks noGrp="1"/>
          </p:cNvSpPr>
          <p:nvPr>
            <p:ph type="ctrTitle"/>
          </p:nvPr>
        </p:nvSpPr>
        <p:spPr>
          <a:xfrm>
            <a:off x="877825" y="1782698"/>
            <a:ext cx="7178040" cy="1646302"/>
          </a:xfrm>
        </p:spPr>
        <p:txBody>
          <a:bodyPr/>
          <a:lstStyle/>
          <a:p>
            <a:pPr algn="ctr"/>
            <a:r>
              <a:rPr lang="en-US" dirty="0"/>
              <a:t>Capital Equipment</a:t>
            </a:r>
          </a:p>
        </p:txBody>
      </p:sp>
      <p:sp>
        <p:nvSpPr>
          <p:cNvPr id="3" name="Subtitle 2">
            <a:extLst>
              <a:ext uri="{FF2B5EF4-FFF2-40B4-BE49-F238E27FC236}">
                <a16:creationId xmlns:a16="http://schemas.microsoft.com/office/drawing/2014/main" id="{B30364EB-35C0-8396-1619-F35A78C668BE}"/>
              </a:ext>
            </a:extLst>
          </p:cNvPr>
          <p:cNvSpPr>
            <a:spLocks noGrp="1"/>
          </p:cNvSpPr>
          <p:nvPr>
            <p:ph type="subTitle" idx="1"/>
          </p:nvPr>
        </p:nvSpPr>
        <p:spPr/>
        <p:txBody>
          <a:bodyPr>
            <a:normAutofit/>
          </a:bodyPr>
          <a:lstStyle/>
          <a:p>
            <a:pPr algn="ctr"/>
            <a:r>
              <a:rPr lang="en-US" sz="4000" dirty="0">
                <a:ln w="0"/>
                <a:solidFill>
                  <a:srgbClr val="8EBD25"/>
                </a:solidFill>
                <a:effectLst>
                  <a:outerShdw blurRad="38100" dist="25400" dir="5400000" algn="ctr" rotWithShape="0">
                    <a:srgbClr val="6E747A">
                      <a:alpha val="43000"/>
                    </a:srgbClr>
                  </a:outerShdw>
                </a:effectLst>
              </a:rPr>
              <a:t>Grant</a:t>
            </a:r>
          </a:p>
        </p:txBody>
      </p:sp>
      <p:cxnSp>
        <p:nvCxnSpPr>
          <p:cNvPr id="5" name="Straight Connector 4">
            <a:extLst>
              <a:ext uri="{FF2B5EF4-FFF2-40B4-BE49-F238E27FC236}">
                <a16:creationId xmlns:a16="http://schemas.microsoft.com/office/drawing/2014/main" id="{A1292380-AE08-CCF3-BCEF-699324384243}"/>
              </a:ext>
            </a:extLst>
          </p:cNvPr>
          <p:cNvCxnSpPr>
            <a:cxnSpLocks/>
          </p:cNvCxnSpPr>
          <p:nvPr/>
        </p:nvCxnSpPr>
        <p:spPr>
          <a:xfrm>
            <a:off x="877824" y="4050836"/>
            <a:ext cx="702259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75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47061" y="674999"/>
            <a:ext cx="6649879" cy="440025"/>
          </a:xfrm>
          <a:prstGeom prst="rect">
            <a:avLst/>
          </a:prstGeom>
        </p:spPr>
        <p:txBody>
          <a:bodyPr vert="horz" wrap="square" lIns="0" tIns="9049" rIns="0" bIns="0" rtlCol="0" anchor="t">
            <a:spAutoFit/>
          </a:bodyPr>
          <a:lstStyle/>
          <a:p>
            <a:pPr marL="9525" algn="ctr">
              <a:spcBef>
                <a:spcPts val="71"/>
              </a:spcBef>
            </a:pPr>
            <a:r>
              <a:rPr sz="2800" b="1" spc="-34" dirty="0">
                <a:latin typeface="Constantia"/>
                <a:cs typeface="Constantia"/>
              </a:rPr>
              <a:t>CAPITAL</a:t>
            </a:r>
            <a:r>
              <a:rPr sz="2800" b="1" spc="-161" dirty="0">
                <a:latin typeface="Constantia"/>
                <a:cs typeface="Constantia"/>
              </a:rPr>
              <a:t> </a:t>
            </a:r>
            <a:r>
              <a:rPr sz="2800" b="1" spc="-26" dirty="0">
                <a:latin typeface="Constantia"/>
                <a:cs typeface="Constantia"/>
              </a:rPr>
              <a:t>EQUIPMENT</a:t>
            </a:r>
            <a:r>
              <a:rPr sz="2800" b="1" spc="-180" dirty="0">
                <a:latin typeface="Constantia"/>
                <a:cs typeface="Constantia"/>
              </a:rPr>
              <a:t> </a:t>
            </a:r>
            <a:r>
              <a:rPr sz="2800" b="1" spc="-8" dirty="0">
                <a:latin typeface="Constantia"/>
                <a:cs typeface="Constantia"/>
              </a:rPr>
              <a:t>GRANT</a:t>
            </a:r>
          </a:p>
        </p:txBody>
      </p:sp>
      <p:sp>
        <p:nvSpPr>
          <p:cNvPr id="10" name="object 10"/>
          <p:cNvSpPr txBox="1"/>
          <p:nvPr/>
        </p:nvSpPr>
        <p:spPr>
          <a:xfrm>
            <a:off x="914400" y="1445427"/>
            <a:ext cx="6868239" cy="958596"/>
          </a:xfrm>
          <a:prstGeom prst="rect">
            <a:avLst/>
          </a:prstGeom>
        </p:spPr>
        <p:txBody>
          <a:bodyPr vert="horz" wrap="square" lIns="0" tIns="85725" rIns="0" bIns="0" rtlCol="0">
            <a:spAutoFit/>
          </a:bodyPr>
          <a:lstStyle/>
          <a:p>
            <a:pPr marR="419576" algn="ctr">
              <a:spcBef>
                <a:spcPts val="675"/>
              </a:spcBef>
            </a:pPr>
            <a:r>
              <a:rPr lang="en-US" sz="1500" b="1" dirty="0">
                <a:solidFill>
                  <a:schemeClr val="accent2"/>
                </a:solidFill>
                <a:latin typeface="Aptos" panose="020B0004020202020204" pitchFamily="34" charset="0"/>
                <a:cs typeface="Arial Black"/>
              </a:rPr>
              <a:t>                  </a:t>
            </a:r>
            <a:r>
              <a:rPr sz="1500" b="1" dirty="0">
                <a:solidFill>
                  <a:schemeClr val="accent2"/>
                </a:solidFill>
                <a:latin typeface="Aptos" panose="020B0004020202020204" pitchFamily="34" charset="0"/>
                <a:cs typeface="Arial Black"/>
              </a:rPr>
              <a:t>FOOD</a:t>
            </a:r>
            <a:r>
              <a:rPr sz="1500" b="1" spc="-53" dirty="0">
                <a:solidFill>
                  <a:schemeClr val="accent2"/>
                </a:solidFill>
                <a:latin typeface="Aptos" panose="020B0004020202020204" pitchFamily="34" charset="0"/>
                <a:cs typeface="Arial Black"/>
              </a:rPr>
              <a:t> </a:t>
            </a:r>
            <a:r>
              <a:rPr sz="1500" b="1" dirty="0">
                <a:solidFill>
                  <a:schemeClr val="accent2"/>
                </a:solidFill>
                <a:latin typeface="Aptos" panose="020B0004020202020204" pitchFamily="34" charset="0"/>
                <a:cs typeface="Arial Black"/>
              </a:rPr>
              <a:t>SERVICE</a:t>
            </a:r>
            <a:r>
              <a:rPr sz="1500" b="1" spc="-60" dirty="0">
                <a:solidFill>
                  <a:schemeClr val="accent2"/>
                </a:solidFill>
                <a:latin typeface="Aptos" panose="020B0004020202020204" pitchFamily="34" charset="0"/>
                <a:cs typeface="Arial Black"/>
              </a:rPr>
              <a:t> </a:t>
            </a:r>
            <a:r>
              <a:rPr sz="1500" b="1" dirty="0">
                <a:solidFill>
                  <a:schemeClr val="accent2"/>
                </a:solidFill>
                <a:latin typeface="Aptos" panose="020B0004020202020204" pitchFamily="34" charset="0"/>
                <a:cs typeface="Arial Black"/>
              </a:rPr>
              <a:t>EQUIPMENT</a:t>
            </a:r>
            <a:r>
              <a:rPr sz="1500" b="1" spc="-49" dirty="0">
                <a:solidFill>
                  <a:schemeClr val="accent2"/>
                </a:solidFill>
                <a:latin typeface="Aptos" panose="020B0004020202020204" pitchFamily="34" charset="0"/>
                <a:cs typeface="Arial Black"/>
              </a:rPr>
              <a:t> </a:t>
            </a:r>
            <a:r>
              <a:rPr sz="1500" b="1" dirty="0">
                <a:solidFill>
                  <a:schemeClr val="accent2"/>
                </a:solidFill>
                <a:latin typeface="Aptos" panose="020B0004020202020204" pitchFamily="34" charset="0"/>
                <a:cs typeface="Arial Black"/>
              </a:rPr>
              <a:t>FOR</a:t>
            </a:r>
            <a:r>
              <a:rPr sz="1500" b="1" spc="-56" dirty="0">
                <a:solidFill>
                  <a:schemeClr val="accent2"/>
                </a:solidFill>
                <a:latin typeface="Aptos" panose="020B0004020202020204" pitchFamily="34" charset="0"/>
                <a:cs typeface="Arial Black"/>
              </a:rPr>
              <a:t> </a:t>
            </a:r>
            <a:r>
              <a:rPr sz="1500" b="1" spc="-8" dirty="0">
                <a:solidFill>
                  <a:schemeClr val="accent2"/>
                </a:solidFill>
                <a:latin typeface="Aptos" panose="020B0004020202020204" pitchFamily="34" charset="0"/>
                <a:cs typeface="Arial Black"/>
              </a:rPr>
              <a:t>AGENCIES</a:t>
            </a:r>
            <a:endParaRPr sz="1500" b="1" dirty="0">
              <a:solidFill>
                <a:schemeClr val="accent2"/>
              </a:solidFill>
              <a:latin typeface="Aptos" panose="020B0004020202020204" pitchFamily="34" charset="0"/>
              <a:cs typeface="Arial Black"/>
            </a:endParaRPr>
          </a:p>
          <a:p>
            <a:pPr marL="9525" marR="3810" indent="508635" algn="ctr">
              <a:spcBef>
                <a:spcPts val="698"/>
              </a:spcBef>
            </a:pPr>
            <a:r>
              <a:rPr sz="1500" b="1" spc="-19" dirty="0">
                <a:solidFill>
                  <a:schemeClr val="accent2"/>
                </a:solidFill>
                <a:latin typeface="Aptos" panose="020B0004020202020204" pitchFamily="34" charset="0"/>
                <a:cs typeface="Constantia"/>
              </a:rPr>
              <a:t>EMERGENCY</a:t>
            </a:r>
            <a:r>
              <a:rPr sz="1500" b="1" spc="-94"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FOOD</a:t>
            </a:r>
            <a:r>
              <a:rPr sz="1500" b="1" spc="-71" dirty="0">
                <a:solidFill>
                  <a:schemeClr val="accent2"/>
                </a:solidFill>
                <a:latin typeface="Aptos" panose="020B0004020202020204" pitchFamily="34" charset="0"/>
                <a:cs typeface="Constantia"/>
              </a:rPr>
              <a:t> </a:t>
            </a:r>
            <a:r>
              <a:rPr sz="1500" b="1" spc="-15" dirty="0">
                <a:solidFill>
                  <a:schemeClr val="accent2"/>
                </a:solidFill>
                <a:latin typeface="Aptos" panose="020B0004020202020204" pitchFamily="34" charset="0"/>
                <a:cs typeface="Constantia"/>
              </a:rPr>
              <a:t>PROVIDERS</a:t>
            </a:r>
            <a:r>
              <a:rPr sz="1500" b="1" spc="-64"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CAN</a:t>
            </a:r>
            <a:r>
              <a:rPr sz="1500" b="1" spc="-60" dirty="0">
                <a:solidFill>
                  <a:schemeClr val="accent2"/>
                </a:solidFill>
                <a:latin typeface="Aptos" panose="020B0004020202020204" pitchFamily="34" charset="0"/>
                <a:cs typeface="Constantia"/>
              </a:rPr>
              <a:t> </a:t>
            </a:r>
            <a:r>
              <a:rPr sz="1500" b="1" spc="-8" dirty="0">
                <a:solidFill>
                  <a:schemeClr val="accent2"/>
                </a:solidFill>
                <a:latin typeface="Aptos" panose="020B0004020202020204" pitchFamily="34" charset="0"/>
                <a:cs typeface="Constantia"/>
              </a:rPr>
              <a:t>REQUEST</a:t>
            </a:r>
            <a:r>
              <a:rPr sz="1500" b="1" spc="-86" dirty="0">
                <a:solidFill>
                  <a:schemeClr val="accent2"/>
                </a:solidFill>
                <a:latin typeface="Aptos" panose="020B0004020202020204" pitchFamily="34" charset="0"/>
                <a:cs typeface="Constantia"/>
              </a:rPr>
              <a:t> </a:t>
            </a:r>
            <a:r>
              <a:rPr sz="1500" b="1" spc="-8" dirty="0">
                <a:solidFill>
                  <a:schemeClr val="accent2"/>
                </a:solidFill>
                <a:latin typeface="Aptos" panose="020B0004020202020204" pitchFamily="34" charset="0"/>
                <a:cs typeface="Constantia"/>
              </a:rPr>
              <a:t>FUNDABLE </a:t>
            </a:r>
            <a:endParaRPr lang="en-US" sz="1500" b="1" spc="-8" dirty="0">
              <a:solidFill>
                <a:schemeClr val="accent2"/>
              </a:solidFill>
              <a:latin typeface="Aptos" panose="020B0004020202020204" pitchFamily="34" charset="0"/>
              <a:cs typeface="Constantia"/>
            </a:endParaRPr>
          </a:p>
          <a:p>
            <a:pPr marL="9525" marR="3810" indent="508635" algn="ctr">
              <a:spcBef>
                <a:spcPts val="698"/>
              </a:spcBef>
            </a:pPr>
            <a:r>
              <a:rPr sz="1500" b="1" spc="-15" dirty="0">
                <a:solidFill>
                  <a:schemeClr val="accent2"/>
                </a:solidFill>
                <a:latin typeface="Aptos" panose="020B0004020202020204" pitchFamily="34" charset="0"/>
                <a:cs typeface="Constantia"/>
              </a:rPr>
              <a:t>EQUIPMENT</a:t>
            </a:r>
            <a:r>
              <a:rPr sz="1500" b="1" spc="-75" dirty="0">
                <a:solidFill>
                  <a:schemeClr val="accent2"/>
                </a:solidFill>
                <a:latin typeface="Aptos" panose="020B0004020202020204" pitchFamily="34" charset="0"/>
                <a:cs typeface="Constantia"/>
              </a:rPr>
              <a:t> </a:t>
            </a:r>
            <a:r>
              <a:rPr sz="1500" b="1" spc="-15" dirty="0">
                <a:solidFill>
                  <a:schemeClr val="accent2"/>
                </a:solidFill>
                <a:latin typeface="Aptos" panose="020B0004020202020204" pitchFamily="34" charset="0"/>
                <a:cs typeface="Constantia"/>
              </a:rPr>
              <a:t>PURCHASED</a:t>
            </a:r>
            <a:r>
              <a:rPr sz="1500" b="1" spc="-49"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BY</a:t>
            </a:r>
            <a:r>
              <a:rPr sz="1500" b="1" spc="-98"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LONG</a:t>
            </a:r>
            <a:r>
              <a:rPr sz="1500" b="1" spc="-49"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ISLAND</a:t>
            </a:r>
            <a:r>
              <a:rPr sz="1500" b="1" spc="-56"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CARES</a:t>
            </a:r>
            <a:r>
              <a:rPr sz="1500" b="1" spc="-60" dirty="0">
                <a:solidFill>
                  <a:schemeClr val="accent2"/>
                </a:solidFill>
                <a:latin typeface="Aptos" panose="020B0004020202020204" pitchFamily="34" charset="0"/>
                <a:cs typeface="Constantia"/>
              </a:rPr>
              <a:t> </a:t>
            </a:r>
            <a:r>
              <a:rPr sz="1500" b="1" dirty="0">
                <a:solidFill>
                  <a:schemeClr val="accent2"/>
                </a:solidFill>
                <a:latin typeface="Aptos" panose="020B0004020202020204" pitchFamily="34" charset="0"/>
                <a:cs typeface="Constantia"/>
              </a:rPr>
              <a:t>LISTED</a:t>
            </a:r>
            <a:r>
              <a:rPr sz="1500" b="1" spc="-60" dirty="0">
                <a:solidFill>
                  <a:schemeClr val="accent2"/>
                </a:solidFill>
                <a:latin typeface="Aptos" panose="020B0004020202020204" pitchFamily="34" charset="0"/>
                <a:cs typeface="Constantia"/>
              </a:rPr>
              <a:t> </a:t>
            </a:r>
            <a:r>
              <a:rPr sz="1500" b="1" spc="-8" dirty="0">
                <a:solidFill>
                  <a:schemeClr val="accent2"/>
                </a:solidFill>
                <a:latin typeface="Aptos" panose="020B0004020202020204" pitchFamily="34" charset="0"/>
                <a:cs typeface="Constantia"/>
              </a:rPr>
              <a:t>BELOW</a:t>
            </a:r>
            <a:endParaRPr sz="1500" b="1" dirty="0">
              <a:solidFill>
                <a:schemeClr val="accent2"/>
              </a:solidFill>
              <a:latin typeface="Aptos" panose="020B0004020202020204" pitchFamily="34" charset="0"/>
              <a:cs typeface="Constantia"/>
            </a:endParaRPr>
          </a:p>
        </p:txBody>
      </p:sp>
      <p:graphicFrame>
        <p:nvGraphicFramePr>
          <p:cNvPr id="11" name="object 11"/>
          <p:cNvGraphicFramePr>
            <a:graphicFrameLocks noGrp="1"/>
          </p:cNvGraphicFramePr>
          <p:nvPr>
            <p:extLst>
              <p:ext uri="{D42A27DB-BD31-4B8C-83A1-F6EECF244321}">
                <p14:modId xmlns:p14="http://schemas.microsoft.com/office/powerpoint/2010/main" val="2141028214"/>
              </p:ext>
            </p:extLst>
          </p:nvPr>
        </p:nvGraphicFramePr>
        <p:xfrm>
          <a:off x="320040" y="2527555"/>
          <a:ext cx="8362617" cy="3389154"/>
        </p:xfrm>
        <a:graphic>
          <a:graphicData uri="http://schemas.openxmlformats.org/drawingml/2006/table">
            <a:tbl>
              <a:tblPr firstRow="1" bandRow="1">
                <a:tableStyleId>{2D5ABB26-0587-4C30-8999-92F81FD0307C}</a:tableStyleId>
              </a:tblPr>
              <a:tblGrid>
                <a:gridCol w="2366152">
                  <a:extLst>
                    <a:ext uri="{9D8B030D-6E8A-4147-A177-3AD203B41FA5}">
                      <a16:colId xmlns:a16="http://schemas.microsoft.com/office/drawing/2014/main" val="20000"/>
                    </a:ext>
                  </a:extLst>
                </a:gridCol>
                <a:gridCol w="1745933">
                  <a:extLst>
                    <a:ext uri="{9D8B030D-6E8A-4147-A177-3AD203B41FA5}">
                      <a16:colId xmlns:a16="http://schemas.microsoft.com/office/drawing/2014/main" val="20001"/>
                    </a:ext>
                  </a:extLst>
                </a:gridCol>
                <a:gridCol w="2157413">
                  <a:extLst>
                    <a:ext uri="{9D8B030D-6E8A-4147-A177-3AD203B41FA5}">
                      <a16:colId xmlns:a16="http://schemas.microsoft.com/office/drawing/2014/main" val="20002"/>
                    </a:ext>
                  </a:extLst>
                </a:gridCol>
                <a:gridCol w="2093119">
                  <a:extLst>
                    <a:ext uri="{9D8B030D-6E8A-4147-A177-3AD203B41FA5}">
                      <a16:colId xmlns:a16="http://schemas.microsoft.com/office/drawing/2014/main" val="20003"/>
                    </a:ext>
                  </a:extLst>
                </a:gridCol>
              </a:tblGrid>
              <a:tr h="482441">
                <a:tc>
                  <a:txBody>
                    <a:bodyPr/>
                    <a:lstStyle/>
                    <a:p>
                      <a:pPr algn="ctr">
                        <a:lnSpc>
                          <a:spcPct val="100000"/>
                        </a:lnSpc>
                        <a:spcBef>
                          <a:spcPts val="295"/>
                        </a:spcBef>
                      </a:pPr>
                      <a:r>
                        <a:rPr sz="1500" b="1" spc="-20" dirty="0">
                          <a:solidFill>
                            <a:srgbClr val="FFFFFF"/>
                          </a:solidFill>
                          <a:latin typeface="Rockwell"/>
                          <a:cs typeface="Rockwell"/>
                        </a:rPr>
                        <a:t>ITEM</a:t>
                      </a:r>
                      <a:endParaRPr sz="1500">
                        <a:latin typeface="Rockwell"/>
                        <a:cs typeface="Rockwell"/>
                      </a:endParaRPr>
                    </a:p>
                  </a:txBody>
                  <a:tcPr marL="0" marR="0" marT="2809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92075">
                        <a:lnSpc>
                          <a:spcPct val="100000"/>
                        </a:lnSpc>
                        <a:spcBef>
                          <a:spcPts val="295"/>
                        </a:spcBef>
                      </a:pPr>
                      <a:r>
                        <a:rPr sz="1500" b="1" dirty="0">
                          <a:solidFill>
                            <a:srgbClr val="FFFFFF"/>
                          </a:solidFill>
                          <a:latin typeface="Rockwell"/>
                          <a:cs typeface="Rockwell"/>
                        </a:rPr>
                        <a:t>FOOD</a:t>
                      </a:r>
                      <a:r>
                        <a:rPr sz="1500" b="1" spc="-15" dirty="0">
                          <a:solidFill>
                            <a:srgbClr val="FFFFFF"/>
                          </a:solidFill>
                          <a:latin typeface="Rockwell"/>
                          <a:cs typeface="Rockwell"/>
                        </a:rPr>
                        <a:t> </a:t>
                      </a:r>
                      <a:r>
                        <a:rPr sz="1500" b="1" spc="-10" dirty="0">
                          <a:solidFill>
                            <a:srgbClr val="FFFFFF"/>
                          </a:solidFill>
                          <a:latin typeface="Rockwell"/>
                          <a:cs typeface="Rockwell"/>
                        </a:rPr>
                        <a:t>PANTRY</a:t>
                      </a:r>
                      <a:endParaRPr sz="1500" dirty="0">
                        <a:latin typeface="Rockwell"/>
                        <a:cs typeface="Rockwell"/>
                      </a:endParaRPr>
                    </a:p>
                  </a:txBody>
                  <a:tcPr marL="0" marR="0" marT="2809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440055">
                        <a:lnSpc>
                          <a:spcPct val="100000"/>
                        </a:lnSpc>
                        <a:spcBef>
                          <a:spcPts val="295"/>
                        </a:spcBef>
                      </a:pPr>
                      <a:r>
                        <a:rPr sz="1500" b="1" dirty="0">
                          <a:solidFill>
                            <a:srgbClr val="FFFFFF"/>
                          </a:solidFill>
                          <a:latin typeface="Rockwell"/>
                          <a:cs typeface="Rockwell"/>
                        </a:rPr>
                        <a:t>SOUP</a:t>
                      </a:r>
                      <a:r>
                        <a:rPr sz="1500" b="1" spc="-10" dirty="0">
                          <a:solidFill>
                            <a:srgbClr val="FFFFFF"/>
                          </a:solidFill>
                          <a:latin typeface="Rockwell"/>
                          <a:cs typeface="Rockwell"/>
                        </a:rPr>
                        <a:t> KITCHEN</a:t>
                      </a:r>
                      <a:endParaRPr sz="1500">
                        <a:latin typeface="Rockwell"/>
                        <a:cs typeface="Rockwell"/>
                      </a:endParaRPr>
                    </a:p>
                  </a:txBody>
                  <a:tcPr marL="0" marR="0" marT="2809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803275">
                        <a:lnSpc>
                          <a:spcPct val="100000"/>
                        </a:lnSpc>
                        <a:spcBef>
                          <a:spcPts val="295"/>
                        </a:spcBef>
                      </a:pPr>
                      <a:r>
                        <a:rPr sz="1500" b="1" spc="-10" dirty="0">
                          <a:solidFill>
                            <a:srgbClr val="FFFFFF"/>
                          </a:solidFill>
                          <a:latin typeface="Rockwell"/>
                          <a:cs typeface="Rockwell"/>
                        </a:rPr>
                        <a:t>SHELTER</a:t>
                      </a:r>
                      <a:endParaRPr sz="1500" dirty="0">
                        <a:latin typeface="Rockwell"/>
                        <a:cs typeface="Rockwell"/>
                      </a:endParaRPr>
                    </a:p>
                  </a:txBody>
                  <a:tcPr marL="0" marR="0" marT="2809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extLst>
                  <a:ext uri="{0D108BD9-81ED-4DB2-BD59-A6C34878D82A}">
                    <a16:rowId xmlns:a16="http://schemas.microsoft.com/office/drawing/2014/main" val="10000"/>
                  </a:ext>
                </a:extLst>
              </a:tr>
              <a:tr h="891540">
                <a:tc>
                  <a:txBody>
                    <a:bodyPr/>
                    <a:lstStyle/>
                    <a:p>
                      <a:pPr marL="91440">
                        <a:lnSpc>
                          <a:spcPct val="100000"/>
                        </a:lnSpc>
                        <a:spcBef>
                          <a:spcPts val="244"/>
                        </a:spcBef>
                      </a:pPr>
                      <a:r>
                        <a:rPr sz="1400" b="1" dirty="0">
                          <a:latin typeface="Constantia"/>
                          <a:cs typeface="Constantia"/>
                        </a:rPr>
                        <a:t>Single</a:t>
                      </a:r>
                      <a:r>
                        <a:rPr sz="1400" b="1" spc="-85" dirty="0">
                          <a:latin typeface="Constantia"/>
                          <a:cs typeface="Constantia"/>
                        </a:rPr>
                        <a:t> </a:t>
                      </a:r>
                      <a:r>
                        <a:rPr sz="1400" b="1" dirty="0">
                          <a:latin typeface="Constantia"/>
                          <a:cs typeface="Constantia"/>
                        </a:rPr>
                        <a:t>Door</a:t>
                      </a:r>
                      <a:r>
                        <a:rPr sz="1400" b="1" spc="-100" dirty="0">
                          <a:latin typeface="Constantia"/>
                          <a:cs typeface="Constantia"/>
                        </a:rPr>
                        <a:t> </a:t>
                      </a:r>
                      <a:r>
                        <a:rPr sz="1400" b="1" spc="-10" dirty="0">
                          <a:latin typeface="Constantia"/>
                          <a:cs typeface="Constantia"/>
                        </a:rPr>
                        <a:t>Commercial</a:t>
                      </a:r>
                      <a:endParaRPr sz="1400" b="1" dirty="0">
                        <a:latin typeface="Constantia"/>
                        <a:cs typeface="Constantia"/>
                      </a:endParaRPr>
                    </a:p>
                    <a:p>
                      <a:pPr marL="91440">
                        <a:lnSpc>
                          <a:spcPct val="100000"/>
                        </a:lnSpc>
                      </a:pPr>
                      <a:r>
                        <a:rPr sz="1400" b="1" spc="-20" dirty="0">
                          <a:latin typeface="Constantia"/>
                          <a:cs typeface="Constantia"/>
                        </a:rPr>
                        <a:t>Refrigerator</a:t>
                      </a:r>
                      <a:r>
                        <a:rPr sz="1400" b="1" spc="-65" dirty="0">
                          <a:latin typeface="Constantia"/>
                          <a:cs typeface="Constantia"/>
                        </a:rPr>
                        <a:t> </a:t>
                      </a:r>
                      <a:r>
                        <a:rPr sz="1400" b="1" dirty="0">
                          <a:latin typeface="Constantia"/>
                          <a:cs typeface="Constantia"/>
                        </a:rPr>
                        <a:t>OR</a:t>
                      </a:r>
                      <a:r>
                        <a:rPr sz="1400" b="1" spc="-5" dirty="0">
                          <a:latin typeface="Constantia"/>
                          <a:cs typeface="Constantia"/>
                        </a:rPr>
                        <a:t> </a:t>
                      </a:r>
                      <a:r>
                        <a:rPr sz="1400" b="1" spc="-10" dirty="0">
                          <a:latin typeface="Constantia"/>
                          <a:cs typeface="Constantia"/>
                        </a:rPr>
                        <a:t>Freezers</a:t>
                      </a:r>
                      <a:endParaRPr sz="1400" b="1" dirty="0">
                        <a:latin typeface="Constantia"/>
                        <a:cs typeface="Constantia"/>
                      </a:endParaRPr>
                    </a:p>
                    <a:p>
                      <a:pPr>
                        <a:lnSpc>
                          <a:spcPct val="100000"/>
                        </a:lnSpc>
                        <a:spcBef>
                          <a:spcPts val="90"/>
                        </a:spcBef>
                      </a:pPr>
                      <a:endParaRPr sz="1400" b="1" dirty="0">
                        <a:latin typeface="Times New Roman"/>
                        <a:cs typeface="Times New Roman"/>
                      </a:endParaRPr>
                    </a:p>
                    <a:p>
                      <a:pPr marL="91440">
                        <a:lnSpc>
                          <a:spcPct val="100000"/>
                        </a:lnSpc>
                      </a:pPr>
                      <a:r>
                        <a:rPr sz="1400" b="1" dirty="0">
                          <a:latin typeface="Constantia"/>
                          <a:cs typeface="Constantia"/>
                        </a:rPr>
                        <a:t>6FT</a:t>
                      </a:r>
                      <a:r>
                        <a:rPr sz="1400" b="1" spc="-95" dirty="0">
                          <a:latin typeface="Constantia"/>
                          <a:cs typeface="Constantia"/>
                        </a:rPr>
                        <a:t> </a:t>
                      </a:r>
                      <a:r>
                        <a:rPr sz="1400" b="1" spc="-10" dirty="0">
                          <a:latin typeface="Constantia"/>
                          <a:cs typeface="Constantia"/>
                        </a:rPr>
                        <a:t>Folding</a:t>
                      </a:r>
                      <a:r>
                        <a:rPr sz="1400" b="1" spc="-80" dirty="0">
                          <a:latin typeface="Constantia"/>
                          <a:cs typeface="Constantia"/>
                        </a:rPr>
                        <a:t> </a:t>
                      </a:r>
                      <a:r>
                        <a:rPr sz="1400" b="1" spc="-10" dirty="0">
                          <a:latin typeface="Constantia"/>
                          <a:cs typeface="Constantia"/>
                        </a:rPr>
                        <a:t>Tables</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44"/>
                        </a:spcBef>
                      </a:pPr>
                      <a:r>
                        <a:rPr sz="1400" b="1" spc="-25" dirty="0">
                          <a:latin typeface="Constantia"/>
                          <a:cs typeface="Constantia"/>
                        </a:rPr>
                        <a:t>YES</a:t>
                      </a:r>
                      <a:endParaRPr sz="1400" b="1" dirty="0">
                        <a:latin typeface="Constantia"/>
                        <a:cs typeface="Constantia"/>
                      </a:endParaRPr>
                    </a:p>
                    <a:p>
                      <a:pPr>
                        <a:lnSpc>
                          <a:spcPct val="100000"/>
                        </a:lnSpc>
                      </a:pPr>
                      <a:endParaRPr sz="1400" b="1" dirty="0">
                        <a:latin typeface="Times New Roman"/>
                        <a:cs typeface="Times New Roman"/>
                      </a:endParaRPr>
                    </a:p>
                    <a:p>
                      <a:pPr>
                        <a:lnSpc>
                          <a:spcPct val="100000"/>
                        </a:lnSpc>
                        <a:spcBef>
                          <a:spcPts val="180"/>
                        </a:spcBef>
                      </a:pPr>
                      <a:endParaRPr sz="1400" b="1" dirty="0">
                        <a:latin typeface="Times New Roman"/>
                        <a:cs typeface="Times New Roman"/>
                      </a:endParaRPr>
                    </a:p>
                    <a:p>
                      <a:pPr marL="92075">
                        <a:lnSpc>
                          <a:spcPct val="100000"/>
                        </a:lnSpc>
                      </a:pPr>
                      <a:r>
                        <a:rPr sz="1400" b="1" spc="-25" dirty="0">
                          <a:latin typeface="Constantia"/>
                          <a:cs typeface="Constantia"/>
                        </a:rPr>
                        <a:t>YES</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44"/>
                        </a:spcBef>
                      </a:pPr>
                      <a:r>
                        <a:rPr sz="1400" b="1" spc="-25" dirty="0">
                          <a:latin typeface="Constantia"/>
                          <a:cs typeface="Constantia"/>
                        </a:rPr>
                        <a:t>YES</a:t>
                      </a:r>
                      <a:endParaRPr sz="1400" b="1" dirty="0">
                        <a:latin typeface="Constantia"/>
                        <a:cs typeface="Constantia"/>
                      </a:endParaRPr>
                    </a:p>
                    <a:p>
                      <a:pPr>
                        <a:lnSpc>
                          <a:spcPct val="100000"/>
                        </a:lnSpc>
                      </a:pPr>
                      <a:endParaRPr sz="1400" b="1" dirty="0">
                        <a:latin typeface="Times New Roman"/>
                        <a:cs typeface="Times New Roman"/>
                      </a:endParaRPr>
                    </a:p>
                    <a:p>
                      <a:pPr>
                        <a:lnSpc>
                          <a:spcPct val="100000"/>
                        </a:lnSpc>
                        <a:spcBef>
                          <a:spcPts val="180"/>
                        </a:spcBef>
                      </a:pPr>
                      <a:endParaRPr sz="1400" b="1" dirty="0">
                        <a:latin typeface="Times New Roman"/>
                        <a:cs typeface="Times New Roman"/>
                      </a:endParaRPr>
                    </a:p>
                    <a:p>
                      <a:pPr marL="92075">
                        <a:lnSpc>
                          <a:spcPct val="100000"/>
                        </a:lnSpc>
                      </a:pPr>
                      <a:r>
                        <a:rPr sz="1400" b="1" spc="-25" dirty="0">
                          <a:latin typeface="Constantia"/>
                          <a:cs typeface="Constantia"/>
                        </a:rPr>
                        <a:t>NO</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44"/>
                        </a:spcBef>
                      </a:pPr>
                      <a:r>
                        <a:rPr sz="1400" b="1" spc="-25" dirty="0">
                          <a:latin typeface="Constantia"/>
                          <a:cs typeface="Constantia"/>
                        </a:rPr>
                        <a:t>YES</a:t>
                      </a:r>
                      <a:endParaRPr sz="1400" b="1" dirty="0">
                        <a:latin typeface="Constantia"/>
                        <a:cs typeface="Constantia"/>
                      </a:endParaRPr>
                    </a:p>
                    <a:p>
                      <a:pPr>
                        <a:lnSpc>
                          <a:spcPct val="100000"/>
                        </a:lnSpc>
                      </a:pPr>
                      <a:endParaRPr sz="1400" b="1" dirty="0">
                        <a:latin typeface="Times New Roman"/>
                        <a:cs typeface="Times New Roman"/>
                      </a:endParaRPr>
                    </a:p>
                    <a:p>
                      <a:pPr>
                        <a:lnSpc>
                          <a:spcPct val="100000"/>
                        </a:lnSpc>
                        <a:spcBef>
                          <a:spcPts val="180"/>
                        </a:spcBef>
                      </a:pPr>
                      <a:endParaRPr sz="1400" b="1" dirty="0">
                        <a:latin typeface="Times New Roman"/>
                        <a:cs typeface="Times New Roman"/>
                      </a:endParaRPr>
                    </a:p>
                    <a:p>
                      <a:pPr marL="92075">
                        <a:lnSpc>
                          <a:spcPct val="100000"/>
                        </a:lnSpc>
                      </a:pPr>
                      <a:r>
                        <a:rPr sz="1400" b="1" spc="-25" dirty="0">
                          <a:latin typeface="Constantia"/>
                          <a:cs typeface="Constantia"/>
                        </a:rPr>
                        <a:t>NO</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50000"/>
                      </a:schemeClr>
                    </a:solidFill>
                  </a:tcPr>
                </a:tc>
                <a:extLst>
                  <a:ext uri="{0D108BD9-81ED-4DB2-BD59-A6C34878D82A}">
                    <a16:rowId xmlns:a16="http://schemas.microsoft.com/office/drawing/2014/main" val="10001"/>
                  </a:ext>
                </a:extLst>
              </a:tr>
              <a:tr h="479584">
                <a:tc>
                  <a:txBody>
                    <a:bodyPr/>
                    <a:lstStyle/>
                    <a:p>
                      <a:pPr marL="91440" marR="733425">
                        <a:lnSpc>
                          <a:spcPct val="100000"/>
                        </a:lnSpc>
                        <a:spcBef>
                          <a:spcPts val="245"/>
                        </a:spcBef>
                      </a:pPr>
                      <a:r>
                        <a:rPr sz="1400" b="1" dirty="0">
                          <a:latin typeface="Constantia"/>
                          <a:cs typeface="Constantia"/>
                        </a:rPr>
                        <a:t>Gas</a:t>
                      </a:r>
                      <a:r>
                        <a:rPr sz="1400" b="1" spc="-105" dirty="0">
                          <a:latin typeface="Constantia"/>
                          <a:cs typeface="Constantia"/>
                        </a:rPr>
                        <a:t> </a:t>
                      </a:r>
                      <a:r>
                        <a:rPr sz="1400" b="1" dirty="0">
                          <a:latin typeface="Constantia"/>
                          <a:cs typeface="Constantia"/>
                        </a:rPr>
                        <a:t>or</a:t>
                      </a:r>
                      <a:r>
                        <a:rPr sz="1400" b="1" spc="-75" dirty="0">
                          <a:latin typeface="Constantia"/>
                          <a:cs typeface="Constantia"/>
                        </a:rPr>
                        <a:t> </a:t>
                      </a:r>
                      <a:r>
                        <a:rPr sz="1400" b="1" dirty="0">
                          <a:latin typeface="Constantia"/>
                          <a:cs typeface="Constantia"/>
                        </a:rPr>
                        <a:t>Electric</a:t>
                      </a:r>
                      <a:r>
                        <a:rPr sz="1400" b="1" spc="-70" dirty="0">
                          <a:latin typeface="Constantia"/>
                          <a:cs typeface="Constantia"/>
                        </a:rPr>
                        <a:t> </a:t>
                      </a:r>
                      <a:r>
                        <a:rPr sz="1400" b="1" dirty="0">
                          <a:latin typeface="Constantia"/>
                          <a:cs typeface="Constantia"/>
                        </a:rPr>
                        <a:t>6</a:t>
                      </a:r>
                      <a:r>
                        <a:rPr sz="1400" b="1" spc="-5" dirty="0">
                          <a:latin typeface="Constantia"/>
                          <a:cs typeface="Constantia"/>
                        </a:rPr>
                        <a:t> </a:t>
                      </a:r>
                      <a:r>
                        <a:rPr sz="1400" b="1" spc="-10" dirty="0">
                          <a:latin typeface="Constantia"/>
                          <a:cs typeface="Constantia"/>
                        </a:rPr>
                        <a:t>Burner </a:t>
                      </a:r>
                      <a:r>
                        <a:rPr sz="1400" b="1" spc="-20" dirty="0">
                          <a:latin typeface="Constantia"/>
                          <a:cs typeface="Constantia"/>
                        </a:rPr>
                        <a:t>Stove/Oven</a:t>
                      </a:r>
                      <a:r>
                        <a:rPr sz="1400" b="1" spc="-55" dirty="0">
                          <a:latin typeface="Constantia"/>
                          <a:cs typeface="Constantia"/>
                        </a:rPr>
                        <a:t> </a:t>
                      </a:r>
                      <a:r>
                        <a:rPr sz="1400" b="1" spc="-10" dirty="0">
                          <a:latin typeface="Constantia"/>
                          <a:cs typeface="Constantia"/>
                        </a:rPr>
                        <a:t>Range</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45"/>
                        </a:spcBef>
                      </a:pPr>
                      <a:r>
                        <a:rPr sz="1400" b="1" spc="-25" dirty="0">
                          <a:latin typeface="Constantia"/>
                          <a:cs typeface="Constantia"/>
                        </a:rPr>
                        <a:t>NO</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45"/>
                        </a:spcBef>
                      </a:pPr>
                      <a:r>
                        <a:rPr sz="1400" b="1" spc="-25" dirty="0">
                          <a:latin typeface="Constantia"/>
                          <a:cs typeface="Constantia"/>
                        </a:rPr>
                        <a:t>YES</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45"/>
                        </a:spcBef>
                      </a:pPr>
                      <a:r>
                        <a:rPr sz="1400" b="1" spc="-25" dirty="0">
                          <a:latin typeface="Constantia"/>
                          <a:cs typeface="Constantia"/>
                        </a:rPr>
                        <a:t>YES</a:t>
                      </a:r>
                      <a:endParaRPr sz="1400" b="1" dirty="0">
                        <a:latin typeface="Constantia"/>
                        <a:cs typeface="Constantia"/>
                      </a:endParaRPr>
                    </a:p>
                  </a:txBody>
                  <a:tcPr marL="0" marR="0" marT="2333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extLst>
                  <a:ext uri="{0D108BD9-81ED-4DB2-BD59-A6C34878D82A}">
                    <a16:rowId xmlns:a16="http://schemas.microsoft.com/office/drawing/2014/main" val="10002"/>
                  </a:ext>
                </a:extLst>
              </a:tr>
              <a:tr h="445294">
                <a:tc>
                  <a:txBody>
                    <a:bodyPr/>
                    <a:lstStyle/>
                    <a:p>
                      <a:pPr marL="91440">
                        <a:lnSpc>
                          <a:spcPct val="100000"/>
                        </a:lnSpc>
                        <a:spcBef>
                          <a:spcPts val="250"/>
                        </a:spcBef>
                      </a:pPr>
                      <a:r>
                        <a:rPr sz="1400" b="1" dirty="0">
                          <a:latin typeface="Constantia"/>
                          <a:cs typeface="Constantia"/>
                        </a:rPr>
                        <a:t>Stainless</a:t>
                      </a:r>
                      <a:r>
                        <a:rPr sz="1400" b="1" spc="-95" dirty="0">
                          <a:latin typeface="Constantia"/>
                          <a:cs typeface="Constantia"/>
                        </a:rPr>
                        <a:t> </a:t>
                      </a:r>
                      <a:r>
                        <a:rPr sz="1400" b="1" dirty="0">
                          <a:latin typeface="Constantia"/>
                          <a:cs typeface="Constantia"/>
                        </a:rPr>
                        <a:t>Steel</a:t>
                      </a:r>
                      <a:r>
                        <a:rPr sz="1400" b="1" spc="-60" dirty="0">
                          <a:latin typeface="Constantia"/>
                          <a:cs typeface="Constantia"/>
                        </a:rPr>
                        <a:t> </a:t>
                      </a:r>
                      <a:r>
                        <a:rPr sz="1400" b="1" dirty="0">
                          <a:latin typeface="Constantia"/>
                          <a:cs typeface="Constantia"/>
                        </a:rPr>
                        <a:t>Shelving</a:t>
                      </a:r>
                      <a:r>
                        <a:rPr sz="1400" b="1" spc="-60" dirty="0">
                          <a:latin typeface="Constantia"/>
                          <a:cs typeface="Constantia"/>
                        </a:rPr>
                        <a:t> </a:t>
                      </a:r>
                      <a:r>
                        <a:rPr sz="1400" b="1" spc="-20" dirty="0">
                          <a:latin typeface="Constantia"/>
                          <a:cs typeface="Constantia"/>
                        </a:rPr>
                        <a:t>Units</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YES</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YES</a:t>
                      </a:r>
                      <a:endParaRPr sz="1400" b="1" dirty="0">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YES</a:t>
                      </a:r>
                      <a:endParaRPr sz="1400" b="1" dirty="0">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extLst>
                  <a:ext uri="{0D108BD9-81ED-4DB2-BD59-A6C34878D82A}">
                    <a16:rowId xmlns:a16="http://schemas.microsoft.com/office/drawing/2014/main" val="10003"/>
                  </a:ext>
                </a:extLst>
              </a:tr>
              <a:tr h="445294">
                <a:tc>
                  <a:txBody>
                    <a:bodyPr/>
                    <a:lstStyle/>
                    <a:p>
                      <a:pPr marL="91440">
                        <a:lnSpc>
                          <a:spcPct val="100000"/>
                        </a:lnSpc>
                        <a:spcBef>
                          <a:spcPts val="250"/>
                        </a:spcBef>
                      </a:pPr>
                      <a:r>
                        <a:rPr sz="1400" b="1" spc="-10" dirty="0">
                          <a:latin typeface="Constantia"/>
                          <a:cs typeface="Constantia"/>
                        </a:rPr>
                        <a:t>Handwashing</a:t>
                      </a:r>
                      <a:r>
                        <a:rPr sz="1400" b="1" spc="-40" dirty="0">
                          <a:latin typeface="Constantia"/>
                          <a:cs typeface="Constantia"/>
                        </a:rPr>
                        <a:t> </a:t>
                      </a:r>
                      <a:r>
                        <a:rPr sz="1400" b="1" spc="-20" dirty="0">
                          <a:latin typeface="Constantia"/>
                          <a:cs typeface="Constantia"/>
                        </a:rPr>
                        <a:t>Sink</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50"/>
                        </a:spcBef>
                      </a:pPr>
                      <a:r>
                        <a:rPr sz="1400" b="1" spc="-25" dirty="0">
                          <a:latin typeface="Constantia"/>
                          <a:cs typeface="Constantia"/>
                        </a:rPr>
                        <a:t>YES</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50"/>
                        </a:spcBef>
                      </a:pPr>
                      <a:r>
                        <a:rPr sz="1400" b="1" spc="-25" dirty="0">
                          <a:latin typeface="Constantia"/>
                          <a:cs typeface="Constantia"/>
                        </a:rPr>
                        <a:t>YES</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tc>
                  <a:txBody>
                    <a:bodyPr/>
                    <a:lstStyle/>
                    <a:p>
                      <a:pPr marL="92075">
                        <a:lnSpc>
                          <a:spcPct val="100000"/>
                        </a:lnSpc>
                        <a:spcBef>
                          <a:spcPts val="250"/>
                        </a:spcBef>
                      </a:pPr>
                      <a:r>
                        <a:rPr sz="1400" b="1" spc="-25" dirty="0">
                          <a:latin typeface="Constantia"/>
                          <a:cs typeface="Constantia"/>
                        </a:rPr>
                        <a:t>YES</a:t>
                      </a:r>
                      <a:endParaRPr sz="1400" b="1" dirty="0">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75000"/>
                      </a:schemeClr>
                    </a:solidFill>
                  </a:tcPr>
                </a:tc>
                <a:extLst>
                  <a:ext uri="{0D108BD9-81ED-4DB2-BD59-A6C34878D82A}">
                    <a16:rowId xmlns:a16="http://schemas.microsoft.com/office/drawing/2014/main" val="10004"/>
                  </a:ext>
                </a:extLst>
              </a:tr>
              <a:tr h="445294">
                <a:tc>
                  <a:txBody>
                    <a:bodyPr/>
                    <a:lstStyle/>
                    <a:p>
                      <a:pPr marL="91440">
                        <a:lnSpc>
                          <a:spcPct val="100000"/>
                        </a:lnSpc>
                        <a:spcBef>
                          <a:spcPts val="250"/>
                        </a:spcBef>
                      </a:pPr>
                      <a:r>
                        <a:rPr sz="1400" b="1" dirty="0">
                          <a:latin typeface="Constantia"/>
                          <a:cs typeface="Constantia"/>
                        </a:rPr>
                        <a:t>3</a:t>
                      </a:r>
                      <a:r>
                        <a:rPr sz="1400" b="1" spc="-35" dirty="0">
                          <a:latin typeface="Constantia"/>
                          <a:cs typeface="Constantia"/>
                        </a:rPr>
                        <a:t> </a:t>
                      </a:r>
                      <a:r>
                        <a:rPr sz="1400" b="1" spc="-10" dirty="0">
                          <a:latin typeface="Constantia"/>
                          <a:cs typeface="Constantia"/>
                        </a:rPr>
                        <a:t>Compartment</a:t>
                      </a:r>
                      <a:r>
                        <a:rPr sz="1400" b="1" spc="-60" dirty="0">
                          <a:latin typeface="Constantia"/>
                          <a:cs typeface="Constantia"/>
                        </a:rPr>
                        <a:t> </a:t>
                      </a:r>
                      <a:r>
                        <a:rPr sz="1400" b="1" spc="-20" dirty="0">
                          <a:latin typeface="Constantia"/>
                          <a:cs typeface="Constantia"/>
                        </a:rPr>
                        <a:t>Sink</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NO</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YES</a:t>
                      </a:r>
                      <a:endParaRPr sz="1400" b="1">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tc>
                  <a:txBody>
                    <a:bodyPr/>
                    <a:lstStyle/>
                    <a:p>
                      <a:pPr marL="92075">
                        <a:lnSpc>
                          <a:spcPct val="100000"/>
                        </a:lnSpc>
                        <a:spcBef>
                          <a:spcPts val="250"/>
                        </a:spcBef>
                      </a:pPr>
                      <a:r>
                        <a:rPr sz="1400" b="1" spc="-25" dirty="0">
                          <a:latin typeface="Constantia"/>
                          <a:cs typeface="Constantia"/>
                        </a:rPr>
                        <a:t>NO</a:t>
                      </a:r>
                      <a:endParaRPr sz="1400" b="1" dirty="0">
                        <a:latin typeface="Constantia"/>
                        <a:cs typeface="Constantia"/>
                      </a:endParaRPr>
                    </a:p>
                  </a:txBody>
                  <a:tcPr marL="0" marR="0" marT="2381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lumMod val="5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5F3C-239D-EC94-38C9-FF70ADB3AD24}"/>
              </a:ext>
            </a:extLst>
          </p:cNvPr>
          <p:cNvSpPr>
            <a:spLocks noGrp="1"/>
          </p:cNvSpPr>
          <p:nvPr>
            <p:ph type="title"/>
          </p:nvPr>
        </p:nvSpPr>
        <p:spPr>
          <a:xfrm>
            <a:off x="502920" y="768351"/>
            <a:ext cx="8275320" cy="977900"/>
          </a:xfrm>
        </p:spPr>
        <p:txBody>
          <a:bodyPr/>
          <a:lstStyle/>
          <a:p>
            <a:pPr algn="ctr"/>
            <a:r>
              <a:rPr lang="en-US" b="1" dirty="0"/>
              <a:t>Capital Equipment Continued</a:t>
            </a:r>
          </a:p>
        </p:txBody>
      </p:sp>
      <p:sp>
        <p:nvSpPr>
          <p:cNvPr id="3" name="Content Placeholder 2">
            <a:extLst>
              <a:ext uri="{FF2B5EF4-FFF2-40B4-BE49-F238E27FC236}">
                <a16:creationId xmlns:a16="http://schemas.microsoft.com/office/drawing/2014/main" id="{99E92334-6532-B708-2B00-3E42B40E6DAA}"/>
              </a:ext>
            </a:extLst>
          </p:cNvPr>
          <p:cNvSpPr>
            <a:spLocks noGrp="1"/>
          </p:cNvSpPr>
          <p:nvPr>
            <p:ph idx="1"/>
          </p:nvPr>
        </p:nvSpPr>
        <p:spPr>
          <a:xfrm>
            <a:off x="742950" y="2057400"/>
            <a:ext cx="7943850" cy="1778001"/>
          </a:xfrm>
        </p:spPr>
        <p:txBody>
          <a:bodyPr>
            <a:normAutofit fontScale="25000" lnSpcReduction="20000"/>
          </a:bodyPr>
          <a:lstStyle/>
          <a:p>
            <a:pPr algn="l">
              <a:buFont typeface="Wingdings" panose="05000000000000000000" pitchFamily="2" charset="2"/>
              <a:buChar char="v"/>
            </a:pPr>
            <a:r>
              <a:rPr lang="en-US" sz="5600" dirty="0">
                <a:latin typeface="Aptos" panose="020B0004020202020204" pitchFamily="34" charset="0"/>
              </a:rPr>
              <a:t>The EFP </a:t>
            </a:r>
            <a:r>
              <a:rPr lang="en-US" sz="5600" b="1" u="sng" dirty="0">
                <a:latin typeface="Aptos" panose="020B0004020202020204" pitchFamily="34" charset="0"/>
              </a:rPr>
              <a:t>may not abandon, sell, give away or discard </a:t>
            </a:r>
            <a:r>
              <a:rPr lang="en-US" sz="5600" dirty="0">
                <a:latin typeface="Aptos" panose="020B0004020202020204" pitchFamily="34" charset="0"/>
              </a:rPr>
              <a:t>equipment without written authorization from the NYS DOH HPNAP &amp; LI Cares.</a:t>
            </a:r>
          </a:p>
          <a:p>
            <a:pPr marL="0" indent="0">
              <a:buNone/>
            </a:pPr>
            <a:endParaRPr lang="en-US" sz="5600" dirty="0">
              <a:latin typeface="Aptos" panose="020B0004020202020204" pitchFamily="34" charset="0"/>
            </a:endParaRPr>
          </a:p>
          <a:p>
            <a:pPr>
              <a:buFont typeface="Wingdings" panose="05000000000000000000" pitchFamily="2" charset="2"/>
              <a:buChar char="v"/>
            </a:pPr>
            <a:r>
              <a:rPr lang="en-US" sz="5600" b="1" dirty="0">
                <a:latin typeface="Aptos" panose="020B0004020202020204" pitchFamily="34" charset="0"/>
              </a:rPr>
              <a:t>Damaged or lost equipment </a:t>
            </a:r>
            <a:r>
              <a:rPr lang="en-US" sz="5600" dirty="0">
                <a:latin typeface="Aptos" panose="020B0004020202020204" pitchFamily="34" charset="0"/>
              </a:rPr>
              <a:t>is to be </a:t>
            </a:r>
            <a:r>
              <a:rPr lang="en-US" sz="5600" b="1" u="sng" dirty="0">
                <a:latin typeface="Aptos" panose="020B0004020202020204" pitchFamily="34" charset="0"/>
              </a:rPr>
              <a:t>repaired or replaced </a:t>
            </a:r>
            <a:r>
              <a:rPr lang="en-US" sz="5600" dirty="0">
                <a:latin typeface="Aptos" panose="020B0004020202020204" pitchFamily="34" charset="0"/>
              </a:rPr>
              <a:t>by the EFP.</a:t>
            </a:r>
          </a:p>
          <a:p>
            <a:pPr marL="0" indent="0">
              <a:buNone/>
            </a:pPr>
            <a:endParaRPr lang="en-US" sz="5600" dirty="0">
              <a:latin typeface="Aptos" panose="020B0004020202020204" pitchFamily="34" charset="0"/>
            </a:endParaRPr>
          </a:p>
          <a:p>
            <a:pPr>
              <a:buFont typeface="Wingdings" panose="05000000000000000000" pitchFamily="2" charset="2"/>
              <a:buChar char="v"/>
            </a:pPr>
            <a:r>
              <a:rPr lang="en-US" sz="5600" dirty="0">
                <a:latin typeface="Aptos" panose="020B0004020202020204" pitchFamily="34" charset="0"/>
              </a:rPr>
              <a:t>Each item of equipment purchased with HPNAP funding must be labeled to identify it as an item belonging to New York State. </a:t>
            </a:r>
            <a:r>
              <a:rPr lang="en-US" sz="5600" b="1" u="sng" dirty="0">
                <a:latin typeface="Aptos" panose="020B0004020202020204" pitchFamily="34" charset="0"/>
              </a:rPr>
              <a:t>Equipment must be on approved program site at all times.</a:t>
            </a:r>
          </a:p>
          <a:p>
            <a:pPr marL="0" indent="0">
              <a:buNone/>
            </a:pPr>
            <a:endParaRPr lang="en-US" sz="5600" b="1" u="sng" dirty="0">
              <a:latin typeface="Aptos" panose="020B0004020202020204" pitchFamily="34" charset="0"/>
            </a:endParaRPr>
          </a:p>
          <a:p>
            <a:pPr algn="l">
              <a:buFont typeface="Wingdings" panose="05000000000000000000" pitchFamily="2" charset="2"/>
              <a:buChar char="v"/>
            </a:pPr>
            <a:r>
              <a:rPr lang="en-US" sz="5600" b="1" u="sng" dirty="0">
                <a:latin typeface="Aptos" panose="020B0004020202020204" pitchFamily="34" charset="0"/>
              </a:rPr>
              <a:t>Transfer of CE – cannot be done without approval from LI Cares and NYS DOH HPNAP.</a:t>
            </a:r>
            <a:r>
              <a:rPr lang="en-US" sz="5600" dirty="0">
                <a:latin typeface="Aptos" panose="020B0004020202020204" pitchFamily="34" charset="0"/>
              </a:rPr>
              <a:t>  If an EFP relocates, </a:t>
            </a:r>
            <a:r>
              <a:rPr lang="en-US" sz="5600" b="1" u="sng" dirty="0">
                <a:latin typeface="Aptos" panose="020B0004020202020204" pitchFamily="34" charset="0"/>
              </a:rPr>
              <a:t>they </a:t>
            </a:r>
            <a:r>
              <a:rPr lang="en-US" sz="5600" dirty="0">
                <a:latin typeface="Aptos" panose="020B0004020202020204" pitchFamily="34" charset="0"/>
              </a:rPr>
              <a:t>must move the equipment to the new location. </a:t>
            </a:r>
          </a:p>
          <a:p>
            <a:pPr marL="0" indent="0">
              <a:buNone/>
            </a:pPr>
            <a:endParaRPr lang="en-US" sz="5600" dirty="0">
              <a:latin typeface="Aptos" panose="020B0004020202020204" pitchFamily="34" charset="0"/>
            </a:endParaRPr>
          </a:p>
          <a:p>
            <a:pPr algn="l">
              <a:buFont typeface="Wingdings" panose="05000000000000000000" pitchFamily="2" charset="2"/>
              <a:buChar char="v"/>
            </a:pPr>
            <a:r>
              <a:rPr lang="en-US" sz="5600" dirty="0">
                <a:latin typeface="Aptos" panose="020B0004020202020204" pitchFamily="34" charset="0"/>
              </a:rPr>
              <a:t>If an EFP closes-</a:t>
            </a:r>
            <a:r>
              <a:rPr lang="en-US" sz="5600" b="1" u="sng" dirty="0">
                <a:latin typeface="Aptos" panose="020B0004020202020204" pitchFamily="34" charset="0"/>
              </a:rPr>
              <a:t>HPNAP Equipment must be returned to LI Cares in good working condition.  </a:t>
            </a:r>
          </a:p>
          <a:p>
            <a:pPr marL="0" indent="0">
              <a:buNone/>
            </a:pPr>
            <a:endParaRPr lang="en-US" sz="5600" b="1" u="sng" dirty="0">
              <a:latin typeface="Aptos" panose="020B0004020202020204" pitchFamily="34" charset="0"/>
            </a:endParaRPr>
          </a:p>
          <a:p>
            <a:pPr algn="l">
              <a:buFont typeface="Wingdings" panose="05000000000000000000" pitchFamily="2" charset="2"/>
              <a:buChar char="v"/>
            </a:pPr>
            <a:r>
              <a:rPr lang="en-US" sz="5600" b="1" u="sng" dirty="0">
                <a:latin typeface="Aptos" panose="020B0004020202020204" pitchFamily="34" charset="0"/>
              </a:rPr>
              <a:t>Disposal of CE - No equipment can be disposed of without written authorization from LI Cares and NYS DOH HPNAP. </a:t>
            </a:r>
          </a:p>
          <a:p>
            <a:endParaRPr lang="en-US" dirty="0"/>
          </a:p>
        </p:txBody>
      </p:sp>
    </p:spTree>
    <p:extLst>
      <p:ext uri="{BB962C8B-B14F-4D97-AF65-F5344CB8AC3E}">
        <p14:creationId xmlns:p14="http://schemas.microsoft.com/office/powerpoint/2010/main" val="74571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B4E7-BD35-6D86-F646-409982F6DEDF}"/>
              </a:ext>
            </a:extLst>
          </p:cNvPr>
          <p:cNvSpPr>
            <a:spLocks noGrp="1"/>
          </p:cNvSpPr>
          <p:nvPr>
            <p:ph type="title"/>
          </p:nvPr>
        </p:nvSpPr>
        <p:spPr>
          <a:xfrm>
            <a:off x="609599" y="609600"/>
            <a:ext cx="7647433" cy="1320800"/>
          </a:xfrm>
        </p:spPr>
        <p:txBody>
          <a:bodyPr/>
          <a:lstStyle/>
          <a:p>
            <a:pPr algn="ctr"/>
            <a:r>
              <a:rPr lang="en-US" dirty="0"/>
              <a:t>Capital Equipment Continued </a:t>
            </a:r>
          </a:p>
        </p:txBody>
      </p:sp>
      <p:sp>
        <p:nvSpPr>
          <p:cNvPr id="3" name="Content Placeholder 2">
            <a:extLst>
              <a:ext uri="{FF2B5EF4-FFF2-40B4-BE49-F238E27FC236}">
                <a16:creationId xmlns:a16="http://schemas.microsoft.com/office/drawing/2014/main" id="{D2409951-38A6-CF23-6C73-5C51215631FE}"/>
              </a:ext>
            </a:extLst>
          </p:cNvPr>
          <p:cNvSpPr>
            <a:spLocks noGrp="1"/>
          </p:cNvSpPr>
          <p:nvPr>
            <p:ph idx="1"/>
          </p:nvPr>
        </p:nvSpPr>
        <p:spPr>
          <a:xfrm>
            <a:off x="1167383" y="1930400"/>
            <a:ext cx="6347714" cy="3880773"/>
          </a:xfrm>
        </p:spPr>
        <p:txBody>
          <a:bodyPr/>
          <a:lstStyle/>
          <a:p>
            <a:pPr algn="l">
              <a:buFont typeface="Wingdings" panose="05000000000000000000" pitchFamily="2" charset="2"/>
              <a:buChar char="v"/>
            </a:pPr>
            <a:r>
              <a:rPr lang="en-US" sz="1350" dirty="0">
                <a:latin typeface="ArialMT"/>
              </a:rPr>
              <a:t>Agencies considering an appliance request should be sure the building where the equipment will be located has sufficient electrical capacity, plumbing capability, space, ventilation, and entry way clearance for the  desired equipment. </a:t>
            </a:r>
          </a:p>
          <a:p>
            <a:pPr algn="l">
              <a:buFont typeface="Wingdings" panose="05000000000000000000" pitchFamily="2" charset="2"/>
              <a:buChar char="v"/>
            </a:pPr>
            <a:r>
              <a:rPr lang="en-US" sz="1350" dirty="0">
                <a:latin typeface="ArialMT"/>
              </a:rPr>
              <a:t>All dimensions are listed on the CE grant application. </a:t>
            </a:r>
            <a:endParaRPr lang="en-US" dirty="0"/>
          </a:p>
        </p:txBody>
      </p:sp>
    </p:spTree>
    <p:extLst>
      <p:ext uri="{BB962C8B-B14F-4D97-AF65-F5344CB8AC3E}">
        <p14:creationId xmlns:p14="http://schemas.microsoft.com/office/powerpoint/2010/main" val="412463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1553" y="1851200"/>
            <a:ext cx="7160895" cy="424636"/>
          </a:xfrm>
          <a:prstGeom prst="rect">
            <a:avLst/>
          </a:prstGeom>
        </p:spPr>
        <p:txBody>
          <a:bodyPr vert="horz" wrap="square" lIns="0" tIns="9049" rIns="0" bIns="0" rtlCol="0" anchor="t">
            <a:spAutoFit/>
          </a:bodyPr>
          <a:lstStyle/>
          <a:p>
            <a:pPr marL="9525" algn="ctr">
              <a:spcBef>
                <a:spcPts val="71"/>
              </a:spcBef>
              <a:tabLst>
                <a:tab pos="4041934" algn="l"/>
              </a:tabLst>
            </a:pPr>
            <a:r>
              <a:rPr sz="2700" b="1" dirty="0">
                <a:latin typeface="Constantia"/>
                <a:cs typeface="Constantia"/>
              </a:rPr>
              <a:t>ELIGIBILITY</a:t>
            </a:r>
            <a:r>
              <a:rPr sz="2700" b="1" spc="-195" dirty="0">
                <a:latin typeface="Constantia"/>
                <a:cs typeface="Constantia"/>
              </a:rPr>
              <a:t> </a:t>
            </a:r>
            <a:r>
              <a:rPr lang="en-US" sz="2700" b="1" spc="-195" dirty="0">
                <a:latin typeface="Constantia"/>
                <a:cs typeface="Constantia"/>
              </a:rPr>
              <a:t> </a:t>
            </a:r>
            <a:r>
              <a:rPr sz="2700" b="1" spc="-19" dirty="0">
                <a:latin typeface="Constantia"/>
                <a:cs typeface="Constantia"/>
              </a:rPr>
              <a:t>AND</a:t>
            </a:r>
            <a:r>
              <a:rPr lang="en-US" sz="2700" b="1" spc="-19" dirty="0">
                <a:latin typeface="Constantia"/>
                <a:cs typeface="Constantia"/>
              </a:rPr>
              <a:t> </a:t>
            </a:r>
            <a:r>
              <a:rPr sz="2700" b="1" spc="-23" dirty="0">
                <a:latin typeface="Constantia"/>
                <a:cs typeface="Constantia"/>
              </a:rPr>
              <a:t>COMPLIANCE</a:t>
            </a:r>
          </a:p>
        </p:txBody>
      </p:sp>
      <p:sp>
        <p:nvSpPr>
          <p:cNvPr id="11" name="object 11"/>
          <p:cNvSpPr txBox="1"/>
          <p:nvPr/>
        </p:nvSpPr>
        <p:spPr>
          <a:xfrm>
            <a:off x="628651" y="2743200"/>
            <a:ext cx="7772400" cy="2499563"/>
          </a:xfrm>
          <a:prstGeom prst="rect">
            <a:avLst/>
          </a:prstGeom>
        </p:spPr>
        <p:txBody>
          <a:bodyPr vert="horz" wrap="square" lIns="0" tIns="9049" rIns="0" bIns="0" rtlCol="0">
            <a:spAutoFit/>
          </a:bodyPr>
          <a:lstStyle/>
          <a:p>
            <a:pPr marL="410528" marR="3810" indent="-214313">
              <a:spcBef>
                <a:spcPts val="71"/>
              </a:spcBef>
              <a:buFont typeface="Arial" panose="020B0604020202020204" pitchFamily="34" charset="0"/>
              <a:buChar char="•"/>
            </a:pPr>
            <a:r>
              <a:rPr lang="en-US" sz="1400" b="1" u="sng" dirty="0">
                <a:solidFill>
                  <a:srgbClr val="FFFF00"/>
                </a:solidFill>
                <a:latin typeface="Aptos" panose="020B0004020202020204" pitchFamily="34" charset="0"/>
                <a:cs typeface="Constantia"/>
              </a:rPr>
              <a:t>You CANNOT receive and be granted HPNAP Food funding at both LIC and Island Harvest</a:t>
            </a:r>
            <a:r>
              <a:rPr lang="en-US" sz="1400" u="sng" dirty="0">
                <a:solidFill>
                  <a:srgbClr val="FFFF00"/>
                </a:solidFill>
                <a:latin typeface="Aptos" panose="020B0004020202020204" pitchFamily="34" charset="0"/>
                <a:cs typeface="Constantia"/>
              </a:rPr>
              <a:t>. </a:t>
            </a:r>
          </a:p>
          <a:p>
            <a:pPr marL="196215" marR="3810">
              <a:spcBef>
                <a:spcPts val="71"/>
              </a:spcBef>
            </a:pPr>
            <a:endParaRPr lang="en-US" sz="1200" dirty="0">
              <a:latin typeface="Aptos" panose="020B0004020202020204" pitchFamily="34" charset="0"/>
              <a:cs typeface="Constantia"/>
            </a:endParaRPr>
          </a:p>
          <a:p>
            <a:pPr marL="410528" marR="3810" indent="-214313">
              <a:spcBef>
                <a:spcPts val="71"/>
              </a:spcBef>
              <a:buFont typeface="Arial" panose="020B0604020202020204" pitchFamily="34" charset="0"/>
              <a:buChar char="•"/>
            </a:pPr>
            <a:r>
              <a:rPr lang="en-US" sz="1400" dirty="0">
                <a:latin typeface="Aptos" panose="020B0004020202020204" pitchFamily="34" charset="0"/>
                <a:cs typeface="Constantia"/>
              </a:rPr>
              <a:t>T</a:t>
            </a:r>
            <a:r>
              <a:rPr sz="1400" dirty="0">
                <a:latin typeface="Aptos" panose="020B0004020202020204" pitchFamily="34" charset="0"/>
                <a:cs typeface="Constantia"/>
              </a:rPr>
              <a:t>o</a:t>
            </a:r>
            <a:r>
              <a:rPr sz="1400" spc="-131" dirty="0">
                <a:latin typeface="Aptos" panose="020B0004020202020204" pitchFamily="34" charset="0"/>
                <a:cs typeface="Constantia"/>
              </a:rPr>
              <a:t> </a:t>
            </a:r>
            <a:r>
              <a:rPr sz="1400" dirty="0">
                <a:latin typeface="Aptos" panose="020B0004020202020204" pitchFamily="34" charset="0"/>
                <a:cs typeface="Constantia"/>
              </a:rPr>
              <a:t>be</a:t>
            </a:r>
            <a:r>
              <a:rPr sz="1400" spc="-131" dirty="0">
                <a:latin typeface="Aptos" panose="020B0004020202020204" pitchFamily="34" charset="0"/>
                <a:cs typeface="Constantia"/>
              </a:rPr>
              <a:t> </a:t>
            </a:r>
            <a:r>
              <a:rPr sz="1400" spc="-8" dirty="0">
                <a:latin typeface="Aptos" panose="020B0004020202020204" pitchFamily="34" charset="0"/>
                <a:cs typeface="Constantia"/>
              </a:rPr>
              <a:t>eligible</a:t>
            </a:r>
            <a:r>
              <a:rPr sz="1400" spc="-124" dirty="0">
                <a:latin typeface="Aptos" panose="020B0004020202020204" pitchFamily="34" charset="0"/>
                <a:cs typeface="Constantia"/>
              </a:rPr>
              <a:t> </a:t>
            </a:r>
            <a:r>
              <a:rPr sz="1400" spc="-26" dirty="0">
                <a:latin typeface="Aptos" panose="020B0004020202020204" pitchFamily="34" charset="0"/>
                <a:cs typeface="Constantia"/>
              </a:rPr>
              <a:t>to</a:t>
            </a:r>
            <a:r>
              <a:rPr sz="1400" spc="-105" dirty="0">
                <a:latin typeface="Aptos" panose="020B0004020202020204" pitchFamily="34" charset="0"/>
                <a:cs typeface="Constantia"/>
              </a:rPr>
              <a:t> </a:t>
            </a:r>
            <a:r>
              <a:rPr sz="1400" spc="-8" dirty="0">
                <a:latin typeface="Aptos" panose="020B0004020202020204" pitchFamily="34" charset="0"/>
                <a:cs typeface="Constantia"/>
              </a:rPr>
              <a:t>apply</a:t>
            </a:r>
            <a:r>
              <a:rPr sz="1400" spc="-120" dirty="0">
                <a:latin typeface="Aptos" panose="020B0004020202020204" pitchFamily="34" charset="0"/>
                <a:cs typeface="Constantia"/>
              </a:rPr>
              <a:t> </a:t>
            </a:r>
            <a:r>
              <a:rPr sz="1400" spc="-15" dirty="0">
                <a:latin typeface="Aptos" panose="020B0004020202020204" pitchFamily="34" charset="0"/>
                <a:cs typeface="Constantia"/>
              </a:rPr>
              <a:t>for</a:t>
            </a:r>
            <a:r>
              <a:rPr sz="1400" spc="-120" dirty="0">
                <a:latin typeface="Aptos" panose="020B0004020202020204" pitchFamily="34" charset="0"/>
                <a:cs typeface="Constantia"/>
              </a:rPr>
              <a:t> </a:t>
            </a:r>
            <a:r>
              <a:rPr sz="1400" dirty="0">
                <a:latin typeface="Aptos" panose="020B0004020202020204" pitchFamily="34" charset="0"/>
                <a:cs typeface="Constantia"/>
              </a:rPr>
              <a:t>any</a:t>
            </a:r>
            <a:r>
              <a:rPr sz="1400" spc="-94" dirty="0">
                <a:latin typeface="Aptos" panose="020B0004020202020204" pitchFamily="34" charset="0"/>
                <a:cs typeface="Constantia"/>
              </a:rPr>
              <a:t> </a:t>
            </a:r>
            <a:r>
              <a:rPr sz="1400" dirty="0">
                <a:latin typeface="Aptos" panose="020B0004020202020204" pitchFamily="34" charset="0"/>
                <a:cs typeface="Constantia"/>
              </a:rPr>
              <a:t>HPNAP</a:t>
            </a:r>
            <a:r>
              <a:rPr sz="1400" spc="-53" dirty="0">
                <a:latin typeface="Aptos" panose="020B0004020202020204" pitchFamily="34" charset="0"/>
                <a:cs typeface="Constantia"/>
              </a:rPr>
              <a:t> </a:t>
            </a:r>
            <a:r>
              <a:rPr sz="1400" dirty="0">
                <a:latin typeface="Aptos" panose="020B0004020202020204" pitchFamily="34" charset="0"/>
                <a:cs typeface="Constantia"/>
              </a:rPr>
              <a:t>Food,</a:t>
            </a:r>
            <a:r>
              <a:rPr sz="1400" spc="-41" dirty="0">
                <a:latin typeface="Aptos" panose="020B0004020202020204" pitchFamily="34" charset="0"/>
                <a:cs typeface="Constantia"/>
              </a:rPr>
              <a:t> </a:t>
            </a:r>
            <a:r>
              <a:rPr sz="1400" spc="-8" dirty="0">
                <a:latin typeface="Aptos" panose="020B0004020202020204" pitchFamily="34" charset="0"/>
                <a:cs typeface="Constantia"/>
              </a:rPr>
              <a:t>Operation</a:t>
            </a:r>
            <a:r>
              <a:rPr sz="1400" spc="-64" dirty="0">
                <a:latin typeface="Aptos" panose="020B0004020202020204" pitchFamily="34" charset="0"/>
                <a:cs typeface="Constantia"/>
              </a:rPr>
              <a:t> </a:t>
            </a:r>
            <a:r>
              <a:rPr sz="1400" spc="-8" dirty="0">
                <a:latin typeface="Aptos" panose="020B0004020202020204" pitchFamily="34" charset="0"/>
                <a:cs typeface="Constantia"/>
              </a:rPr>
              <a:t>Support</a:t>
            </a:r>
            <a:r>
              <a:rPr sz="1400" spc="-124" dirty="0">
                <a:latin typeface="Aptos" panose="020B0004020202020204" pitchFamily="34" charset="0"/>
                <a:cs typeface="Constantia"/>
              </a:rPr>
              <a:t> </a:t>
            </a:r>
            <a:r>
              <a:rPr sz="1400" spc="-19" dirty="0">
                <a:latin typeface="Aptos" panose="020B0004020202020204" pitchFamily="34" charset="0"/>
                <a:cs typeface="Constantia"/>
              </a:rPr>
              <a:t>or </a:t>
            </a:r>
            <a:r>
              <a:rPr sz="1400" dirty="0">
                <a:latin typeface="Aptos" panose="020B0004020202020204" pitchFamily="34" charset="0"/>
                <a:cs typeface="Constantia"/>
              </a:rPr>
              <a:t>Capital</a:t>
            </a:r>
            <a:r>
              <a:rPr sz="1400" spc="-71" dirty="0">
                <a:latin typeface="Aptos" panose="020B0004020202020204" pitchFamily="34" charset="0"/>
                <a:cs typeface="Constantia"/>
              </a:rPr>
              <a:t> </a:t>
            </a:r>
            <a:r>
              <a:rPr sz="1400" spc="-8" dirty="0">
                <a:latin typeface="Aptos" panose="020B0004020202020204" pitchFamily="34" charset="0"/>
                <a:cs typeface="Constantia"/>
              </a:rPr>
              <a:t>Equipment</a:t>
            </a:r>
            <a:r>
              <a:rPr sz="1400" spc="-98" dirty="0">
                <a:latin typeface="Aptos" panose="020B0004020202020204" pitchFamily="34" charset="0"/>
                <a:cs typeface="Constantia"/>
              </a:rPr>
              <a:t> </a:t>
            </a:r>
            <a:r>
              <a:rPr sz="1400" spc="-15" dirty="0">
                <a:latin typeface="Aptos" panose="020B0004020202020204" pitchFamily="34" charset="0"/>
                <a:cs typeface="Constantia"/>
              </a:rPr>
              <a:t>Grants</a:t>
            </a:r>
            <a:r>
              <a:rPr sz="1400" spc="-113" dirty="0">
                <a:latin typeface="Aptos" panose="020B0004020202020204" pitchFamily="34" charset="0"/>
                <a:cs typeface="Constantia"/>
              </a:rPr>
              <a:t> </a:t>
            </a:r>
            <a:r>
              <a:rPr sz="1400" spc="-8" dirty="0">
                <a:latin typeface="Aptos" panose="020B0004020202020204" pitchFamily="34" charset="0"/>
                <a:cs typeface="Constantia"/>
              </a:rPr>
              <a:t>certain</a:t>
            </a:r>
            <a:r>
              <a:rPr sz="1400" spc="-64" dirty="0">
                <a:latin typeface="Aptos" panose="020B0004020202020204" pitchFamily="34" charset="0"/>
                <a:cs typeface="Constantia"/>
              </a:rPr>
              <a:t> </a:t>
            </a:r>
            <a:r>
              <a:rPr sz="1400" dirty="0">
                <a:latin typeface="Aptos" panose="020B0004020202020204" pitchFamily="34" charset="0"/>
                <a:cs typeface="Constantia"/>
              </a:rPr>
              <a:t>HPNAP</a:t>
            </a:r>
            <a:r>
              <a:rPr sz="1400" spc="-68" dirty="0">
                <a:latin typeface="Aptos" panose="020B0004020202020204" pitchFamily="34" charset="0"/>
                <a:cs typeface="Constantia"/>
              </a:rPr>
              <a:t> </a:t>
            </a:r>
            <a:r>
              <a:rPr sz="1400" dirty="0">
                <a:latin typeface="Aptos" panose="020B0004020202020204" pitchFamily="34" charset="0"/>
                <a:cs typeface="Constantia"/>
              </a:rPr>
              <a:t>Guidelines,</a:t>
            </a:r>
            <a:r>
              <a:rPr sz="1400" spc="-94" dirty="0">
                <a:latin typeface="Aptos" panose="020B0004020202020204" pitchFamily="34" charset="0"/>
                <a:cs typeface="Constantia"/>
              </a:rPr>
              <a:t> </a:t>
            </a:r>
            <a:r>
              <a:rPr sz="1400" spc="-19" dirty="0">
                <a:latin typeface="Aptos" panose="020B0004020202020204" pitchFamily="34" charset="0"/>
                <a:cs typeface="Constantia"/>
              </a:rPr>
              <a:t>compliance</a:t>
            </a:r>
            <a:r>
              <a:rPr sz="1400" spc="-113" dirty="0">
                <a:latin typeface="Aptos" panose="020B0004020202020204" pitchFamily="34" charset="0"/>
                <a:cs typeface="Constantia"/>
              </a:rPr>
              <a:t> </a:t>
            </a:r>
            <a:r>
              <a:rPr sz="1400" spc="-19" dirty="0">
                <a:latin typeface="Aptos" panose="020B0004020202020204" pitchFamily="34" charset="0"/>
                <a:cs typeface="Constantia"/>
              </a:rPr>
              <a:t>and </a:t>
            </a:r>
            <a:r>
              <a:rPr sz="1400" spc="-8" dirty="0">
                <a:latin typeface="Aptos" panose="020B0004020202020204" pitchFamily="34" charset="0"/>
                <a:cs typeface="Constantia"/>
              </a:rPr>
              <a:t>HPNAP</a:t>
            </a:r>
            <a:r>
              <a:rPr sz="1400" spc="-124" dirty="0">
                <a:latin typeface="Aptos" panose="020B0004020202020204" pitchFamily="34" charset="0"/>
                <a:cs typeface="Constantia"/>
              </a:rPr>
              <a:t> </a:t>
            </a:r>
            <a:r>
              <a:rPr sz="1400" spc="-8" dirty="0">
                <a:latin typeface="Aptos" panose="020B0004020202020204" pitchFamily="34" charset="0"/>
                <a:cs typeface="Constantia"/>
              </a:rPr>
              <a:t>agreement</a:t>
            </a:r>
            <a:r>
              <a:rPr sz="1400" spc="-124" dirty="0">
                <a:latin typeface="Aptos" panose="020B0004020202020204" pitchFamily="34" charset="0"/>
                <a:cs typeface="Constantia"/>
              </a:rPr>
              <a:t> </a:t>
            </a:r>
            <a:r>
              <a:rPr sz="1400" dirty="0">
                <a:latin typeface="Aptos" panose="020B0004020202020204" pitchFamily="34" charset="0"/>
                <a:cs typeface="Constantia"/>
              </a:rPr>
              <a:t>policies</a:t>
            </a:r>
            <a:r>
              <a:rPr sz="1400" spc="-94" dirty="0">
                <a:latin typeface="Aptos" panose="020B0004020202020204" pitchFamily="34" charset="0"/>
                <a:cs typeface="Constantia"/>
              </a:rPr>
              <a:t> </a:t>
            </a:r>
            <a:r>
              <a:rPr sz="1400" dirty="0">
                <a:latin typeface="Aptos" panose="020B0004020202020204" pitchFamily="34" charset="0"/>
                <a:cs typeface="Constantia"/>
              </a:rPr>
              <a:t>must</a:t>
            </a:r>
            <a:r>
              <a:rPr sz="1400" spc="-94" dirty="0">
                <a:latin typeface="Aptos" panose="020B0004020202020204" pitchFamily="34" charset="0"/>
                <a:cs typeface="Constantia"/>
              </a:rPr>
              <a:t> </a:t>
            </a:r>
            <a:r>
              <a:rPr sz="1400" dirty="0">
                <a:latin typeface="Aptos" panose="020B0004020202020204" pitchFamily="34" charset="0"/>
                <a:cs typeface="Constantia"/>
              </a:rPr>
              <a:t>be</a:t>
            </a:r>
            <a:r>
              <a:rPr sz="1400" spc="-109" dirty="0">
                <a:latin typeface="Aptos" panose="020B0004020202020204" pitchFamily="34" charset="0"/>
                <a:cs typeface="Constantia"/>
              </a:rPr>
              <a:t> </a:t>
            </a:r>
            <a:r>
              <a:rPr sz="1400" spc="-19" dirty="0">
                <a:latin typeface="Aptos" panose="020B0004020202020204" pitchFamily="34" charset="0"/>
                <a:cs typeface="Constantia"/>
              </a:rPr>
              <a:t>followed</a:t>
            </a:r>
            <a:r>
              <a:rPr sz="1400" spc="-83" dirty="0">
                <a:latin typeface="Aptos" panose="020B0004020202020204" pitchFamily="34" charset="0"/>
                <a:cs typeface="Constantia"/>
              </a:rPr>
              <a:t> </a:t>
            </a:r>
            <a:r>
              <a:rPr sz="1400" dirty="0">
                <a:latin typeface="Aptos" panose="020B0004020202020204" pitchFamily="34" charset="0"/>
                <a:cs typeface="Constantia"/>
              </a:rPr>
              <a:t>and</a:t>
            </a:r>
            <a:r>
              <a:rPr sz="1400" spc="-94" dirty="0">
                <a:latin typeface="Aptos" panose="020B0004020202020204" pitchFamily="34" charset="0"/>
                <a:cs typeface="Constantia"/>
              </a:rPr>
              <a:t> </a:t>
            </a:r>
            <a:r>
              <a:rPr sz="1400" dirty="0">
                <a:latin typeface="Aptos" panose="020B0004020202020204" pitchFamily="34" charset="0"/>
                <a:cs typeface="Constantia"/>
              </a:rPr>
              <a:t>adhered</a:t>
            </a:r>
            <a:r>
              <a:rPr sz="1400" spc="-71" dirty="0">
                <a:latin typeface="Aptos" panose="020B0004020202020204" pitchFamily="34" charset="0"/>
                <a:cs typeface="Constantia"/>
              </a:rPr>
              <a:t> </a:t>
            </a:r>
            <a:r>
              <a:rPr sz="1400" spc="-19" dirty="0">
                <a:latin typeface="Aptos" panose="020B0004020202020204" pitchFamily="34" charset="0"/>
                <a:cs typeface="Constantia"/>
              </a:rPr>
              <a:t>to.</a:t>
            </a:r>
            <a:endParaRPr lang="en-US" sz="1400" spc="-19" dirty="0">
              <a:latin typeface="Aptos" panose="020B0004020202020204" pitchFamily="34" charset="0"/>
              <a:cs typeface="Constantia"/>
            </a:endParaRPr>
          </a:p>
          <a:p>
            <a:pPr marL="410528" marR="3810" indent="-214313">
              <a:spcBef>
                <a:spcPts val="71"/>
              </a:spcBef>
              <a:buFont typeface="Arial" panose="020B0604020202020204" pitchFamily="34" charset="0"/>
              <a:buChar char="•"/>
            </a:pPr>
            <a:endParaRPr lang="en-US" sz="1400" spc="-19" dirty="0">
              <a:latin typeface="Aptos" panose="020B0004020202020204" pitchFamily="34" charset="0"/>
              <a:cs typeface="Constantia"/>
            </a:endParaRPr>
          </a:p>
          <a:p>
            <a:pPr marL="410528" marR="3810" indent="-214313">
              <a:spcBef>
                <a:spcPts val="71"/>
              </a:spcBef>
              <a:buFont typeface="Arial" panose="020B0604020202020204" pitchFamily="34" charset="0"/>
              <a:buChar char="•"/>
            </a:pPr>
            <a:r>
              <a:rPr lang="en-US" sz="1400" spc="-19" dirty="0">
                <a:latin typeface="Aptos" panose="020B0004020202020204" pitchFamily="34" charset="0"/>
                <a:cs typeface="Constantia"/>
              </a:rPr>
              <a:t>You must be up to date with Civil Rights training, Food Safety training, and submitting your Monthly reports.</a:t>
            </a:r>
          </a:p>
          <a:p>
            <a:pPr marL="410528" marR="3810" indent="-214313">
              <a:spcBef>
                <a:spcPts val="71"/>
              </a:spcBef>
              <a:buFont typeface="Arial" panose="020B0604020202020204" pitchFamily="34" charset="0"/>
              <a:buChar char="•"/>
            </a:pPr>
            <a:endParaRPr lang="en-US" sz="1400" spc="-19" dirty="0">
              <a:latin typeface="Aptos" panose="020B0004020202020204" pitchFamily="34" charset="0"/>
              <a:cs typeface="Constantia"/>
            </a:endParaRPr>
          </a:p>
          <a:p>
            <a:pPr marL="410528" marR="3810" indent="-214313">
              <a:spcBef>
                <a:spcPts val="71"/>
              </a:spcBef>
              <a:buFont typeface="Arial" panose="020B0604020202020204" pitchFamily="34" charset="0"/>
              <a:buChar char="•"/>
            </a:pPr>
            <a:r>
              <a:rPr lang="en-US" sz="1400" spc="-19" dirty="0">
                <a:latin typeface="Aptos" panose="020B0004020202020204" pitchFamily="34" charset="0"/>
                <a:cs typeface="Constantia"/>
              </a:rPr>
              <a:t>You must follow all HPNAP guidelines outlined in the Agreement and all LIC guidelines outlined in your LIC Agreement.</a:t>
            </a:r>
          </a:p>
          <a:p>
            <a:pPr marL="196215" marR="3810" algn="ctr">
              <a:spcBef>
                <a:spcPts val="71"/>
              </a:spcBef>
            </a:pPr>
            <a:endParaRPr dirty="0">
              <a:latin typeface="Aptos" panose="020B0004020202020204" pitchFamily="34" charset="0"/>
              <a:cs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AF88-7A12-D352-8EDF-3C26B6B045B6}"/>
              </a:ext>
            </a:extLst>
          </p:cNvPr>
          <p:cNvSpPr>
            <a:spLocks noGrp="1"/>
          </p:cNvSpPr>
          <p:nvPr>
            <p:ph type="title"/>
          </p:nvPr>
        </p:nvSpPr>
        <p:spPr>
          <a:xfrm>
            <a:off x="609599" y="609600"/>
            <a:ext cx="7674865" cy="1320800"/>
          </a:xfrm>
        </p:spPr>
        <p:txBody>
          <a:bodyPr/>
          <a:lstStyle/>
          <a:p>
            <a:pPr algn="ctr"/>
            <a:r>
              <a:rPr lang="en-US" dirty="0"/>
              <a:t>Other Important HPNAP Information</a:t>
            </a:r>
          </a:p>
        </p:txBody>
      </p:sp>
      <p:sp>
        <p:nvSpPr>
          <p:cNvPr id="3" name="Content Placeholder 2">
            <a:extLst>
              <a:ext uri="{FF2B5EF4-FFF2-40B4-BE49-F238E27FC236}">
                <a16:creationId xmlns:a16="http://schemas.microsoft.com/office/drawing/2014/main" id="{1D22DDB6-46A4-8E4D-196D-A75648530326}"/>
              </a:ext>
            </a:extLst>
          </p:cNvPr>
          <p:cNvSpPr>
            <a:spLocks noGrp="1"/>
          </p:cNvSpPr>
          <p:nvPr>
            <p:ph idx="1"/>
          </p:nvPr>
        </p:nvSpPr>
        <p:spPr>
          <a:xfrm>
            <a:off x="609598" y="2160590"/>
            <a:ext cx="7528561" cy="3880773"/>
          </a:xfrm>
        </p:spPr>
        <p:txBody>
          <a:bodyPr>
            <a:normAutofit/>
          </a:bodyPr>
          <a:lstStyle/>
          <a:p>
            <a:pPr algn="l"/>
            <a:r>
              <a:rPr lang="en-US" sz="1600" dirty="0">
                <a:latin typeface="TimesNewRoman"/>
              </a:rPr>
              <a:t>HPNAP encourages programs to be “open to the public”.</a:t>
            </a:r>
          </a:p>
          <a:p>
            <a:pPr lvl="1"/>
            <a:r>
              <a:rPr lang="en-US" sz="1100" dirty="0">
                <a:latin typeface="TimesNewRoman"/>
              </a:rPr>
              <a:t>“Open to the public” definition: Food assistance provided through a food pantry, soup kitchen, or shelter/residence program that is inclusive of all populations without regard to gender, race, color, ethnicity, age, nationality, citizenship, marital status, sexual orientation, religious affiliation, income, disability and health status. </a:t>
            </a:r>
          </a:p>
          <a:p>
            <a:pPr algn="l"/>
            <a:r>
              <a:rPr lang="en-US" sz="1600" dirty="0">
                <a:latin typeface="TimesNewRoman"/>
              </a:rPr>
              <a:t>Must provide food free of charge or obligation to all people at all times who present themselves as in need whether this be the first request or a repeat request for food</a:t>
            </a:r>
          </a:p>
          <a:p>
            <a:pPr algn="l"/>
            <a:r>
              <a:rPr lang="en-US" sz="1600" dirty="0">
                <a:latin typeface="TimesNewRoman"/>
              </a:rPr>
              <a:t>EFPs preparing and/or serving meals on site must have a permit or have submitted an application for a permit to operate a food service establishment from the NYS Department of Health Bureau of Community Sanitation and Food Protection, or from their applicable local Department of Health Environmental Health Office.</a:t>
            </a:r>
          </a:p>
          <a:p>
            <a:pPr algn="l"/>
            <a:r>
              <a:rPr lang="en-US" sz="1600" dirty="0">
                <a:latin typeface="TimesNewRoman"/>
              </a:rPr>
              <a:t>HPNAP food CANNOT be donated to another agency. </a:t>
            </a:r>
          </a:p>
          <a:p>
            <a:pPr algn="l"/>
            <a:r>
              <a:rPr lang="en-US" sz="1600" b="1" u="sng" dirty="0">
                <a:latin typeface="TimesNewRoman"/>
              </a:rPr>
              <a:t>Read the application and instructions carefully</a:t>
            </a:r>
            <a:r>
              <a:rPr lang="en-US" sz="1600" b="1" dirty="0">
                <a:latin typeface="TimesNewRoman"/>
              </a:rPr>
              <a:t>. </a:t>
            </a:r>
          </a:p>
        </p:txBody>
      </p:sp>
    </p:spTree>
    <p:extLst>
      <p:ext uri="{BB962C8B-B14F-4D97-AF65-F5344CB8AC3E}">
        <p14:creationId xmlns:p14="http://schemas.microsoft.com/office/powerpoint/2010/main" val="230528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1BE2-6E1B-A702-3121-3069D1C8B6E4}"/>
              </a:ext>
            </a:extLst>
          </p:cNvPr>
          <p:cNvSpPr>
            <a:spLocks noGrp="1"/>
          </p:cNvSpPr>
          <p:nvPr>
            <p:ph type="title"/>
          </p:nvPr>
        </p:nvSpPr>
        <p:spPr>
          <a:xfrm>
            <a:off x="609599" y="609600"/>
            <a:ext cx="7821169" cy="1320800"/>
          </a:xfrm>
        </p:spPr>
        <p:txBody>
          <a:bodyPr>
            <a:normAutofit/>
          </a:bodyPr>
          <a:lstStyle/>
          <a:p>
            <a:pPr algn="ctr"/>
            <a:r>
              <a:rPr lang="en-US" sz="4400" dirty="0">
                <a:latin typeface="Aptos" panose="020B0004020202020204" pitchFamily="34" charset="0"/>
              </a:rPr>
              <a:t>Application Reminders/Tips</a:t>
            </a:r>
          </a:p>
        </p:txBody>
      </p:sp>
      <p:sp>
        <p:nvSpPr>
          <p:cNvPr id="3" name="Content Placeholder 2">
            <a:extLst>
              <a:ext uri="{FF2B5EF4-FFF2-40B4-BE49-F238E27FC236}">
                <a16:creationId xmlns:a16="http://schemas.microsoft.com/office/drawing/2014/main" id="{96FDBF38-982A-E057-95F8-678F2895E737}"/>
              </a:ext>
            </a:extLst>
          </p:cNvPr>
          <p:cNvSpPr>
            <a:spLocks noGrp="1"/>
          </p:cNvSpPr>
          <p:nvPr>
            <p:ph idx="1"/>
          </p:nvPr>
        </p:nvSpPr>
        <p:spPr>
          <a:xfrm>
            <a:off x="609598" y="2160590"/>
            <a:ext cx="6970777" cy="3880773"/>
          </a:xfrm>
        </p:spPr>
        <p:txBody>
          <a:bodyPr>
            <a:normAutofit/>
          </a:bodyPr>
          <a:lstStyle/>
          <a:p>
            <a:r>
              <a:rPr lang="en-US" sz="1650" dirty="0">
                <a:latin typeface="Aptos" panose="020B0004020202020204" pitchFamily="34" charset="0"/>
              </a:rPr>
              <a:t>Food Grant, Operation Support, and Capitol Equipment have different applications.</a:t>
            </a:r>
          </a:p>
          <a:p>
            <a:r>
              <a:rPr lang="en-US" sz="1650" dirty="0">
                <a:latin typeface="Aptos" panose="020B0004020202020204" pitchFamily="34" charset="0"/>
              </a:rPr>
              <a:t>You must apply to each separately. </a:t>
            </a:r>
          </a:p>
          <a:p>
            <a:r>
              <a:rPr lang="en-US" sz="1650" dirty="0">
                <a:latin typeface="Aptos" panose="020B0004020202020204" pitchFamily="34" charset="0"/>
              </a:rPr>
              <a:t>If you have multiply agencies, i.e. a food pantry and a soup kitchen, you will need to complete and application for each. </a:t>
            </a:r>
          </a:p>
          <a:p>
            <a:r>
              <a:rPr lang="en-US" sz="1650" dirty="0">
                <a:latin typeface="Aptos" panose="020B0004020202020204" pitchFamily="34" charset="0"/>
              </a:rPr>
              <a:t>You must be in compliance before you apply.</a:t>
            </a:r>
          </a:p>
          <a:p>
            <a:r>
              <a:rPr lang="en-US" sz="1650" dirty="0">
                <a:latin typeface="Aptos" panose="020B0004020202020204" pitchFamily="34" charset="0"/>
              </a:rPr>
              <a:t>Make sure you return, via USPS or email, your completed application at least a week before the due date, so we receive it on time. Late applications will not be considered.  </a:t>
            </a:r>
          </a:p>
          <a:p>
            <a:r>
              <a:rPr lang="en-US" sz="1650" dirty="0">
                <a:latin typeface="Aptos" panose="020B0004020202020204" pitchFamily="34" charset="0"/>
              </a:rPr>
              <a:t>Ensure all applications are signed. All sections are complete. </a:t>
            </a:r>
          </a:p>
          <a:p>
            <a:r>
              <a:rPr lang="en-US" sz="1650" dirty="0">
                <a:latin typeface="Aptos" panose="020B0004020202020204" pitchFamily="34" charset="0"/>
              </a:rPr>
              <a:t>Make a copy of your application for your file. </a:t>
            </a:r>
          </a:p>
        </p:txBody>
      </p:sp>
    </p:spTree>
    <p:extLst>
      <p:ext uri="{BB962C8B-B14F-4D97-AF65-F5344CB8AC3E}">
        <p14:creationId xmlns:p14="http://schemas.microsoft.com/office/powerpoint/2010/main" val="235247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C86C72-AA8A-7B55-9CBC-7CF8D8BF9380}"/>
              </a:ext>
            </a:extLst>
          </p:cNvPr>
          <p:cNvSpPr>
            <a:spLocks noGrp="1"/>
          </p:cNvSpPr>
          <p:nvPr>
            <p:ph idx="1"/>
          </p:nvPr>
        </p:nvSpPr>
        <p:spPr/>
        <p:txBody>
          <a:bodyPr/>
          <a:lstStyle/>
          <a:p>
            <a:pPr marL="0" indent="0" algn="ctr">
              <a:buNone/>
            </a:pPr>
            <a:endParaRPr lang="en-US" sz="4000" b="1" dirty="0"/>
          </a:p>
          <a:p>
            <a:pPr marL="0" indent="0">
              <a:buNone/>
            </a:pPr>
            <a:endParaRPr lang="en-US" dirty="0"/>
          </a:p>
          <a:p>
            <a:pPr marL="0" indent="0">
              <a:buNone/>
            </a:pPr>
            <a:endParaRPr lang="en-US" dirty="0"/>
          </a:p>
        </p:txBody>
      </p:sp>
      <p:sp>
        <p:nvSpPr>
          <p:cNvPr id="6" name="Text Placeholder 5">
            <a:extLst>
              <a:ext uri="{FF2B5EF4-FFF2-40B4-BE49-F238E27FC236}">
                <a16:creationId xmlns:a16="http://schemas.microsoft.com/office/drawing/2014/main" id="{74227501-512A-CE55-7D4B-2B854285C615}"/>
              </a:ext>
            </a:extLst>
          </p:cNvPr>
          <p:cNvSpPr>
            <a:spLocks noGrp="1"/>
          </p:cNvSpPr>
          <p:nvPr>
            <p:ph type="body" sz="half" idx="2"/>
          </p:nvPr>
        </p:nvSpPr>
        <p:spPr>
          <a:xfrm>
            <a:off x="609599" y="757307"/>
            <a:ext cx="2790182" cy="3634947"/>
          </a:xfrm>
        </p:spPr>
        <p:txBody>
          <a:bodyPr>
            <a:normAutofit/>
          </a:bodyPr>
          <a:lstStyle/>
          <a:p>
            <a:pPr algn="ctr"/>
            <a:r>
              <a:rPr lang="en-US" sz="4000" dirty="0">
                <a:solidFill>
                  <a:schemeClr val="accent6">
                    <a:lumMod val="60000"/>
                    <a:lumOff val="40000"/>
                  </a:schemeClr>
                </a:solidFill>
              </a:rPr>
              <a:t>Grants you can </a:t>
            </a:r>
            <a:br>
              <a:rPr lang="en-US" sz="4000" dirty="0">
                <a:solidFill>
                  <a:schemeClr val="accent6">
                    <a:lumMod val="60000"/>
                    <a:lumOff val="40000"/>
                  </a:schemeClr>
                </a:solidFill>
              </a:rPr>
            </a:br>
            <a:r>
              <a:rPr lang="en-US" sz="4000" dirty="0">
                <a:solidFill>
                  <a:schemeClr val="accent6">
                    <a:lumMod val="60000"/>
                    <a:lumOff val="40000"/>
                  </a:schemeClr>
                </a:solidFill>
              </a:rPr>
              <a:t>apply for!</a:t>
            </a:r>
          </a:p>
        </p:txBody>
      </p:sp>
      <p:pic>
        <p:nvPicPr>
          <p:cNvPr id="9" name="Picture 8">
            <a:extLst>
              <a:ext uri="{FF2B5EF4-FFF2-40B4-BE49-F238E27FC236}">
                <a16:creationId xmlns:a16="http://schemas.microsoft.com/office/drawing/2014/main" id="{6CCC009A-A72C-965D-55B6-9886A9C73873}"/>
              </a:ext>
            </a:extLst>
          </p:cNvPr>
          <p:cNvPicPr>
            <a:picLocks noChangeAspect="1"/>
          </p:cNvPicPr>
          <p:nvPr/>
        </p:nvPicPr>
        <p:blipFill>
          <a:blip r:embed="rId2"/>
          <a:stretch>
            <a:fillRect/>
          </a:stretch>
        </p:blipFill>
        <p:spPr>
          <a:xfrm>
            <a:off x="6639999" y="5511648"/>
            <a:ext cx="1937800" cy="981806"/>
          </a:xfrm>
          <a:prstGeom prst="rect">
            <a:avLst/>
          </a:prstGeom>
        </p:spPr>
      </p:pic>
      <p:grpSp>
        <p:nvGrpSpPr>
          <p:cNvPr id="10" name="object 3">
            <a:extLst>
              <a:ext uri="{FF2B5EF4-FFF2-40B4-BE49-F238E27FC236}">
                <a16:creationId xmlns:a16="http://schemas.microsoft.com/office/drawing/2014/main" id="{CFE259E5-351A-5600-56BF-19D1ED3F1309}"/>
              </a:ext>
            </a:extLst>
          </p:cNvPr>
          <p:cNvGrpSpPr/>
          <p:nvPr/>
        </p:nvGrpSpPr>
        <p:grpSpPr>
          <a:xfrm>
            <a:off x="4386799" y="289756"/>
            <a:ext cx="4191000" cy="1699307"/>
            <a:chOff x="4151376" y="1836420"/>
            <a:chExt cx="3370326" cy="1463802"/>
          </a:xfrm>
        </p:grpSpPr>
        <p:pic>
          <p:nvPicPr>
            <p:cNvPr id="11" name="object 4">
              <a:extLst>
                <a:ext uri="{FF2B5EF4-FFF2-40B4-BE49-F238E27FC236}">
                  <a16:creationId xmlns:a16="http://schemas.microsoft.com/office/drawing/2014/main" id="{8332F8BC-5A92-501B-6205-4CE965FD6B39}"/>
                </a:ext>
              </a:extLst>
            </p:cNvPr>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4151376" y="1836420"/>
              <a:ext cx="3370326" cy="1463802"/>
            </a:xfrm>
            <a:prstGeom prst="rect">
              <a:avLst/>
            </a:prstGeom>
          </p:spPr>
        </p:pic>
        <p:pic>
          <p:nvPicPr>
            <p:cNvPr id="12" name="object 5">
              <a:extLst>
                <a:ext uri="{FF2B5EF4-FFF2-40B4-BE49-F238E27FC236}">
                  <a16:creationId xmlns:a16="http://schemas.microsoft.com/office/drawing/2014/main" id="{F1D5BA5F-55CB-8089-E538-A9160D88877C}"/>
                </a:ext>
              </a:extLst>
            </p:cNvPr>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5017008" y="2016252"/>
              <a:ext cx="1632712" cy="414909"/>
            </a:xfrm>
            <a:prstGeom prst="rect">
              <a:avLst/>
            </a:prstGeom>
          </p:spPr>
        </p:pic>
        <p:pic>
          <p:nvPicPr>
            <p:cNvPr id="13" name="object 6">
              <a:extLst>
                <a:ext uri="{FF2B5EF4-FFF2-40B4-BE49-F238E27FC236}">
                  <a16:creationId xmlns:a16="http://schemas.microsoft.com/office/drawing/2014/main" id="{165A866E-4531-0C8A-A757-E42039195EEE}"/>
                </a:ext>
              </a:extLst>
            </p:cNvPr>
            <p:cNvPicPr/>
            <p:nvPr/>
          </p:nvPicPr>
          <p:blipFill>
            <a:blip r:embed="rId7" cstate="print">
              <a:duotone>
                <a:schemeClr val="accent1">
                  <a:shade val="45000"/>
                  <a:satMod val="135000"/>
                </a:schemeClr>
                <a:prstClr val="white"/>
              </a:duotone>
            </a:blip>
            <a:stretch>
              <a:fillRect/>
            </a:stretch>
          </p:blipFill>
          <p:spPr>
            <a:xfrm>
              <a:off x="4544568" y="2686824"/>
              <a:ext cx="2604516" cy="415785"/>
            </a:xfrm>
            <a:prstGeom prst="rect">
              <a:avLst/>
            </a:prstGeom>
          </p:spPr>
        </p:pic>
      </p:grpSp>
      <p:grpSp>
        <p:nvGrpSpPr>
          <p:cNvPr id="18" name="object 11">
            <a:extLst>
              <a:ext uri="{FF2B5EF4-FFF2-40B4-BE49-F238E27FC236}">
                <a16:creationId xmlns:a16="http://schemas.microsoft.com/office/drawing/2014/main" id="{9D07151A-69CE-B3E0-7AA9-90413402A840}"/>
              </a:ext>
            </a:extLst>
          </p:cNvPr>
          <p:cNvGrpSpPr/>
          <p:nvPr/>
        </p:nvGrpSpPr>
        <p:grpSpPr>
          <a:xfrm>
            <a:off x="3721885" y="2432510"/>
            <a:ext cx="4392563" cy="1643534"/>
            <a:chOff x="3645408" y="5029200"/>
            <a:chExt cx="4362449" cy="1463802"/>
          </a:xfrm>
        </p:grpSpPr>
        <p:pic>
          <p:nvPicPr>
            <p:cNvPr id="19" name="object 12">
              <a:extLst>
                <a:ext uri="{FF2B5EF4-FFF2-40B4-BE49-F238E27FC236}">
                  <a16:creationId xmlns:a16="http://schemas.microsoft.com/office/drawing/2014/main" id="{10AEBAB8-BE34-0F99-02FF-FD241F806A8F}"/>
                </a:ext>
              </a:extLst>
            </p:cNvPr>
            <p:cNvPicPr/>
            <p:nvPr/>
          </p:nvPicPr>
          <p:blipFill>
            <a:blip r:embed="rId8" cstate="print">
              <a:duotone>
                <a:prstClr val="black"/>
                <a:schemeClr val="accent1">
                  <a:tint val="45000"/>
                  <a:satMod val="400000"/>
                </a:schemeClr>
              </a:duotone>
            </a:blip>
            <a:stretch>
              <a:fillRect/>
            </a:stretch>
          </p:blipFill>
          <p:spPr>
            <a:xfrm>
              <a:off x="3645408" y="5029200"/>
              <a:ext cx="4362449" cy="1463802"/>
            </a:xfrm>
            <a:prstGeom prst="rect">
              <a:avLst/>
            </a:prstGeom>
          </p:spPr>
        </p:pic>
        <p:pic>
          <p:nvPicPr>
            <p:cNvPr id="20" name="object 13">
              <a:extLst>
                <a:ext uri="{FF2B5EF4-FFF2-40B4-BE49-F238E27FC236}">
                  <a16:creationId xmlns:a16="http://schemas.microsoft.com/office/drawing/2014/main" id="{1625F0DF-B11E-0EC2-0236-32E9B8384EFA}"/>
                </a:ext>
              </a:extLst>
            </p:cNvPr>
            <p:cNvPicPr/>
            <p:nvPr/>
          </p:nvPicPr>
          <p:blipFill>
            <a:blip r:embed="rId9" cstate="print">
              <a:duotone>
                <a:schemeClr val="accent1">
                  <a:shade val="45000"/>
                  <a:satMod val="135000"/>
                </a:schemeClr>
                <a:prstClr val="white"/>
              </a:duotone>
            </a:blip>
            <a:stretch>
              <a:fillRect/>
            </a:stretch>
          </p:blipFill>
          <p:spPr>
            <a:xfrm>
              <a:off x="4689348" y="5212079"/>
              <a:ext cx="2299462" cy="411581"/>
            </a:xfrm>
            <a:prstGeom prst="rect">
              <a:avLst/>
            </a:prstGeom>
          </p:spPr>
        </p:pic>
        <p:pic>
          <p:nvPicPr>
            <p:cNvPr id="21" name="object 14">
              <a:extLst>
                <a:ext uri="{FF2B5EF4-FFF2-40B4-BE49-F238E27FC236}">
                  <a16:creationId xmlns:a16="http://schemas.microsoft.com/office/drawing/2014/main" id="{F6D7317A-08C7-3981-9D21-B34D8C340598}"/>
                </a:ext>
              </a:extLst>
            </p:cNvPr>
            <p:cNvPicPr/>
            <p:nvPr/>
          </p:nvPicPr>
          <p:blipFill>
            <a:blip r:embed="rId10" cstate="print">
              <a:duotone>
                <a:schemeClr val="accent1">
                  <a:shade val="45000"/>
                  <a:satMod val="135000"/>
                </a:schemeClr>
                <a:prstClr val="white"/>
              </a:duotone>
            </a:blip>
            <a:stretch>
              <a:fillRect/>
            </a:stretch>
          </p:blipFill>
          <p:spPr>
            <a:xfrm>
              <a:off x="4133975" y="5844711"/>
              <a:ext cx="3410204" cy="529056"/>
            </a:xfrm>
            <a:prstGeom prst="rect">
              <a:avLst/>
            </a:prstGeom>
          </p:spPr>
        </p:pic>
      </p:grpSp>
      <p:grpSp>
        <p:nvGrpSpPr>
          <p:cNvPr id="23" name="object 7">
            <a:extLst>
              <a:ext uri="{FF2B5EF4-FFF2-40B4-BE49-F238E27FC236}">
                <a16:creationId xmlns:a16="http://schemas.microsoft.com/office/drawing/2014/main" id="{A86F8EDA-80E5-3C96-9B96-A21F084A51CA}"/>
              </a:ext>
            </a:extLst>
          </p:cNvPr>
          <p:cNvGrpSpPr/>
          <p:nvPr/>
        </p:nvGrpSpPr>
        <p:grpSpPr>
          <a:xfrm>
            <a:off x="2308158" y="4612979"/>
            <a:ext cx="3739013" cy="1487714"/>
            <a:chOff x="3994403" y="3432047"/>
            <a:chExt cx="3682746" cy="1465326"/>
          </a:xfrm>
        </p:grpSpPr>
        <p:pic>
          <p:nvPicPr>
            <p:cNvPr id="24" name="object 8">
              <a:extLst>
                <a:ext uri="{FF2B5EF4-FFF2-40B4-BE49-F238E27FC236}">
                  <a16:creationId xmlns:a16="http://schemas.microsoft.com/office/drawing/2014/main" id="{DE04292D-938C-B94C-997E-9EAAE5C6EEA8}"/>
                </a:ext>
              </a:extLst>
            </p:cNvPr>
            <p:cNvPicPr/>
            <p:nvPr/>
          </p:nvPicPr>
          <p:blipFill>
            <a:blip r:embed="rId11" cstate="print">
              <a:duotone>
                <a:prstClr val="black"/>
                <a:schemeClr val="accent1">
                  <a:tint val="45000"/>
                  <a:satMod val="400000"/>
                </a:schemeClr>
              </a:duotone>
            </a:blip>
            <a:stretch>
              <a:fillRect/>
            </a:stretch>
          </p:blipFill>
          <p:spPr>
            <a:xfrm>
              <a:off x="3994403" y="3432047"/>
              <a:ext cx="3682746" cy="1465326"/>
            </a:xfrm>
            <a:prstGeom prst="rect">
              <a:avLst/>
            </a:prstGeom>
          </p:spPr>
        </p:pic>
        <p:pic>
          <p:nvPicPr>
            <p:cNvPr id="25" name="object 9">
              <a:extLst>
                <a:ext uri="{FF2B5EF4-FFF2-40B4-BE49-F238E27FC236}">
                  <a16:creationId xmlns:a16="http://schemas.microsoft.com/office/drawing/2014/main" id="{757E0550-4FBC-9CCB-B873-64535F361851}"/>
                </a:ext>
              </a:extLst>
            </p:cNvPr>
            <p:cNvPicPr/>
            <p:nvPr/>
          </p:nvPicPr>
          <p:blipFill>
            <a:blip r:embed="rId12" cstate="print">
              <a:duotone>
                <a:schemeClr val="accent1">
                  <a:shade val="45000"/>
                  <a:satMod val="135000"/>
                </a:schemeClr>
                <a:prstClr val="white"/>
              </a:duotone>
            </a:blip>
            <a:stretch>
              <a:fillRect/>
            </a:stretch>
          </p:blipFill>
          <p:spPr>
            <a:xfrm>
              <a:off x="4186427" y="3611892"/>
              <a:ext cx="3314827" cy="415658"/>
            </a:xfrm>
            <a:prstGeom prst="rect">
              <a:avLst/>
            </a:prstGeom>
          </p:spPr>
        </p:pic>
        <p:pic>
          <p:nvPicPr>
            <p:cNvPr id="26" name="object 10">
              <a:extLst>
                <a:ext uri="{FF2B5EF4-FFF2-40B4-BE49-F238E27FC236}">
                  <a16:creationId xmlns:a16="http://schemas.microsoft.com/office/drawing/2014/main" id="{6CB15DE0-32AC-A95C-E889-4FE2BF376FEB}"/>
                </a:ext>
              </a:extLst>
            </p:cNvPr>
            <p:cNvPicPr/>
            <p:nvPr/>
          </p:nvPicPr>
          <p:blipFill>
            <a:blip r:embed="rId13" cstate="print">
              <a:duotone>
                <a:schemeClr val="accent1">
                  <a:shade val="45000"/>
                  <a:satMod val="135000"/>
                </a:schemeClr>
                <a:prstClr val="white"/>
              </a:duotone>
            </a:blip>
            <a:stretch>
              <a:fillRect/>
            </a:stretch>
          </p:blipFill>
          <p:spPr>
            <a:xfrm>
              <a:off x="4544567" y="4282452"/>
              <a:ext cx="2605151" cy="416547"/>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592E-F7A6-EE57-5A6A-79D5C4135BBA}"/>
              </a:ext>
            </a:extLst>
          </p:cNvPr>
          <p:cNvSpPr>
            <a:spLocks noGrp="1"/>
          </p:cNvSpPr>
          <p:nvPr>
            <p:ph type="title"/>
          </p:nvPr>
        </p:nvSpPr>
        <p:spPr>
          <a:xfrm>
            <a:off x="914400" y="1485901"/>
            <a:ext cx="7200897" cy="977900"/>
          </a:xfrm>
        </p:spPr>
        <p:txBody>
          <a:bodyPr/>
          <a:lstStyle/>
          <a:p>
            <a:pPr algn="ctr"/>
            <a:r>
              <a:rPr lang="en-US" dirty="0"/>
              <a:t>Application Timeline</a:t>
            </a:r>
          </a:p>
        </p:txBody>
      </p:sp>
      <p:graphicFrame>
        <p:nvGraphicFramePr>
          <p:cNvPr id="4" name="Table 3">
            <a:extLst>
              <a:ext uri="{FF2B5EF4-FFF2-40B4-BE49-F238E27FC236}">
                <a16:creationId xmlns:a16="http://schemas.microsoft.com/office/drawing/2014/main" id="{10EB9D53-795E-DD09-AAFF-A68EF808B55C}"/>
              </a:ext>
            </a:extLst>
          </p:cNvPr>
          <p:cNvGraphicFramePr>
            <a:graphicFrameLocks noGrp="1"/>
          </p:cNvGraphicFramePr>
          <p:nvPr>
            <p:extLst>
              <p:ext uri="{D42A27DB-BD31-4B8C-83A1-F6EECF244321}">
                <p14:modId xmlns:p14="http://schemas.microsoft.com/office/powerpoint/2010/main" val="4029492682"/>
              </p:ext>
            </p:extLst>
          </p:nvPr>
        </p:nvGraphicFramePr>
        <p:xfrm>
          <a:off x="800099" y="2228850"/>
          <a:ext cx="7429500" cy="3046511"/>
        </p:xfrm>
        <a:graphic>
          <a:graphicData uri="http://schemas.openxmlformats.org/drawingml/2006/table">
            <a:tbl>
              <a:tblPr firstRow="1" bandRow="1">
                <a:tableStyleId>{5C22544A-7EE6-4342-B048-85BDC9FD1C3A}</a:tableStyleId>
              </a:tblPr>
              <a:tblGrid>
                <a:gridCol w="7429500">
                  <a:extLst>
                    <a:ext uri="{9D8B030D-6E8A-4147-A177-3AD203B41FA5}">
                      <a16:colId xmlns:a16="http://schemas.microsoft.com/office/drawing/2014/main" val="4088250566"/>
                    </a:ext>
                  </a:extLst>
                </a:gridCol>
              </a:tblGrid>
              <a:tr h="386060">
                <a:tc>
                  <a:txBody>
                    <a:bodyPr/>
                    <a:lstStyle/>
                    <a:p>
                      <a:pPr algn="ctr"/>
                      <a:r>
                        <a:rPr lang="en-US" sz="1400" dirty="0"/>
                        <a:t>Timeline</a:t>
                      </a:r>
                    </a:p>
                  </a:txBody>
                  <a:tcPr marL="68580" marR="68580" marT="34290" marB="34290">
                    <a:solidFill>
                      <a:schemeClr val="accent6"/>
                    </a:solidFill>
                  </a:tcPr>
                </a:tc>
                <a:extLst>
                  <a:ext uri="{0D108BD9-81ED-4DB2-BD59-A6C34878D82A}">
                    <a16:rowId xmlns:a16="http://schemas.microsoft.com/office/drawing/2014/main" val="2082453999"/>
                  </a:ext>
                </a:extLst>
              </a:tr>
              <a:tr h="38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Attend Info Session (Not Required): March 31</a:t>
                      </a:r>
                      <a:r>
                        <a:rPr lang="en-US" sz="1400" baseline="30000" dirty="0"/>
                        <a:t>th</a:t>
                      </a:r>
                      <a:r>
                        <a:rPr lang="en-US" sz="1400" dirty="0"/>
                        <a:t> or April 2</a:t>
                      </a:r>
                      <a:r>
                        <a:rPr lang="en-US" sz="1400" baseline="30000" dirty="0"/>
                        <a:t>nd</a:t>
                      </a:r>
                      <a:r>
                        <a:rPr lang="en-US" sz="1400" dirty="0"/>
                        <a:t> (YOU ARE HERE)</a:t>
                      </a:r>
                    </a:p>
                  </a:txBody>
                  <a:tcPr marL="68580" marR="68580" marT="34290" marB="34290"/>
                </a:tc>
                <a:extLst>
                  <a:ext uri="{0D108BD9-81ED-4DB2-BD59-A6C34878D82A}">
                    <a16:rowId xmlns:a16="http://schemas.microsoft.com/office/drawing/2014/main" val="919147377"/>
                  </a:ext>
                </a:extLst>
              </a:tr>
              <a:tr h="38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All 3 Applications will be </a:t>
                      </a:r>
                      <a:r>
                        <a:rPr lang="en-US" sz="1400" u="sng" dirty="0"/>
                        <a:t>emailed and made available on our website </a:t>
                      </a:r>
                      <a:r>
                        <a:rPr lang="en-US" sz="1400" u="none" dirty="0"/>
                        <a:t>by</a:t>
                      </a:r>
                      <a:r>
                        <a:rPr lang="en-US" sz="1400" dirty="0"/>
                        <a:t> April 17, 2026.</a:t>
                      </a:r>
                      <a:endParaRPr lang="en-US" sz="1100" dirty="0"/>
                    </a:p>
                  </a:txBody>
                  <a:tcPr marL="68580" marR="68580" marT="34290" marB="34290"/>
                </a:tc>
                <a:extLst>
                  <a:ext uri="{0D108BD9-81ED-4DB2-BD59-A6C34878D82A}">
                    <a16:rowId xmlns:a16="http://schemas.microsoft.com/office/drawing/2014/main" val="3224960526"/>
                  </a:ext>
                </a:extLst>
              </a:tr>
              <a:tr h="38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All applications will be DUE Friday, May 15, 2026 (no exceptions).</a:t>
                      </a:r>
                    </a:p>
                  </a:txBody>
                  <a:tcPr marL="68580" marR="68580" marT="34290" marB="34290"/>
                </a:tc>
                <a:extLst>
                  <a:ext uri="{0D108BD9-81ED-4DB2-BD59-A6C34878D82A}">
                    <a16:rowId xmlns:a16="http://schemas.microsoft.com/office/drawing/2014/main" val="1162738516"/>
                  </a:ext>
                </a:extLst>
              </a:tr>
              <a:tr h="344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Applications have a scoring process from May 16</a:t>
                      </a:r>
                      <a:r>
                        <a:rPr lang="en-US" sz="1400" baseline="30000" dirty="0"/>
                        <a:t>th</a:t>
                      </a:r>
                      <a:r>
                        <a:rPr lang="en-US" sz="1400" dirty="0"/>
                        <a:t>- </a:t>
                      </a:r>
                    </a:p>
                  </a:txBody>
                  <a:tcPr marL="68580" marR="68580" marT="34290" marB="34290"/>
                </a:tc>
                <a:extLst>
                  <a:ext uri="{0D108BD9-81ED-4DB2-BD59-A6C34878D82A}">
                    <a16:rowId xmlns:a16="http://schemas.microsoft.com/office/drawing/2014/main" val="2400689945"/>
                  </a:ext>
                </a:extLst>
              </a:tr>
              <a:tr h="38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You will receive your Reward or Denial letter prior to June 30, 2026</a:t>
                      </a:r>
                    </a:p>
                  </a:txBody>
                  <a:tcPr marL="68580" marR="68580" marT="34290" marB="34290"/>
                </a:tc>
                <a:extLst>
                  <a:ext uri="{0D108BD9-81ED-4DB2-BD59-A6C34878D82A}">
                    <a16:rowId xmlns:a16="http://schemas.microsoft.com/office/drawing/2014/main" val="1271888623"/>
                  </a:ext>
                </a:extLst>
              </a:tr>
              <a:tr h="386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funds will be added to your account by July 1, 2026</a:t>
                      </a:r>
                    </a:p>
                  </a:txBody>
                  <a:tcPr marL="68580" marR="68580" marT="34290" marB="34290"/>
                </a:tc>
                <a:extLst>
                  <a:ext uri="{0D108BD9-81ED-4DB2-BD59-A6C34878D82A}">
                    <a16:rowId xmlns:a16="http://schemas.microsoft.com/office/drawing/2014/main" val="3670607949"/>
                  </a:ext>
                </a:extLst>
              </a:tr>
              <a:tr h="386060">
                <a:tc>
                  <a:txBody>
                    <a:bodyPr/>
                    <a:lstStyle/>
                    <a:p>
                      <a:pPr algn="ctr"/>
                      <a:r>
                        <a:rPr lang="en-US" sz="1400" dirty="0"/>
                        <a:t>Reallocations: January 2027 &amp; March 2027</a:t>
                      </a:r>
                    </a:p>
                  </a:txBody>
                  <a:tcPr marL="68580" marR="68580" marT="34290" marB="34290"/>
                </a:tc>
                <a:extLst>
                  <a:ext uri="{0D108BD9-81ED-4DB2-BD59-A6C34878D82A}">
                    <a16:rowId xmlns:a16="http://schemas.microsoft.com/office/drawing/2014/main" val="2175032513"/>
                  </a:ext>
                </a:extLst>
              </a:tr>
            </a:tbl>
          </a:graphicData>
        </a:graphic>
      </p:graphicFrame>
    </p:spTree>
    <p:extLst>
      <p:ext uri="{BB962C8B-B14F-4D97-AF65-F5344CB8AC3E}">
        <p14:creationId xmlns:p14="http://schemas.microsoft.com/office/powerpoint/2010/main" val="158606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71624" y="1065276"/>
            <a:ext cx="6000750" cy="1363354"/>
          </a:xfrm>
          <a:prstGeom prst="rect">
            <a:avLst/>
          </a:prstGeom>
        </p:spPr>
        <p:txBody>
          <a:bodyPr vert="horz" wrap="square" lIns="0" tIns="9049" rIns="0" bIns="0" rtlCol="0" anchor="t">
            <a:spAutoFit/>
          </a:bodyPr>
          <a:lstStyle/>
          <a:p>
            <a:pPr marL="9525" algn="ctr">
              <a:spcBef>
                <a:spcPts val="71"/>
              </a:spcBef>
            </a:pPr>
            <a:r>
              <a:rPr sz="4400" dirty="0"/>
              <a:t>LONG</a:t>
            </a:r>
            <a:r>
              <a:rPr sz="4400" spc="-83" dirty="0"/>
              <a:t> </a:t>
            </a:r>
            <a:r>
              <a:rPr sz="4400" dirty="0"/>
              <a:t>ISLAND</a:t>
            </a:r>
            <a:r>
              <a:rPr sz="4400" spc="-75" dirty="0"/>
              <a:t> </a:t>
            </a:r>
            <a:r>
              <a:rPr sz="4400" dirty="0"/>
              <a:t>CARES</a:t>
            </a:r>
            <a:r>
              <a:rPr sz="4400" spc="-83" dirty="0"/>
              <a:t> </a:t>
            </a:r>
            <a:r>
              <a:rPr sz="4400" spc="-15" dirty="0"/>
              <a:t>CONTACTS</a:t>
            </a:r>
          </a:p>
        </p:txBody>
      </p:sp>
      <p:sp>
        <p:nvSpPr>
          <p:cNvPr id="10" name="object 10"/>
          <p:cNvSpPr txBox="1"/>
          <p:nvPr/>
        </p:nvSpPr>
        <p:spPr>
          <a:xfrm>
            <a:off x="253126" y="2864358"/>
            <a:ext cx="8637746" cy="2792912"/>
          </a:xfrm>
          <a:prstGeom prst="rect">
            <a:avLst/>
          </a:prstGeom>
        </p:spPr>
        <p:txBody>
          <a:bodyPr vert="horz" wrap="square" lIns="0" tIns="10001" rIns="0" bIns="0" rtlCol="0">
            <a:spAutoFit/>
          </a:bodyPr>
          <a:lstStyle/>
          <a:p>
            <a:pPr marL="2858" algn="ctr">
              <a:spcBef>
                <a:spcPts val="79"/>
              </a:spcBef>
            </a:pPr>
            <a:r>
              <a:rPr spc="-8" dirty="0">
                <a:latin typeface="Aptos" panose="020B0004020202020204" pitchFamily="34" charset="0"/>
                <a:cs typeface="Arial Narrow"/>
              </a:rPr>
              <a:t>Need</a:t>
            </a:r>
            <a:r>
              <a:rPr spc="-79" dirty="0">
                <a:latin typeface="Aptos" panose="020B0004020202020204" pitchFamily="34" charset="0"/>
                <a:cs typeface="Arial Narrow"/>
              </a:rPr>
              <a:t> </a:t>
            </a:r>
            <a:r>
              <a:rPr dirty="0">
                <a:latin typeface="Aptos" panose="020B0004020202020204" pitchFamily="34" charset="0"/>
                <a:cs typeface="Arial Narrow"/>
              </a:rPr>
              <a:t>Assistance?</a:t>
            </a:r>
            <a:r>
              <a:rPr spc="-15" dirty="0">
                <a:latin typeface="Aptos" panose="020B0004020202020204" pitchFamily="34" charset="0"/>
                <a:cs typeface="Arial Narrow"/>
              </a:rPr>
              <a:t> </a:t>
            </a:r>
            <a:endParaRPr lang="en-US" spc="-15" dirty="0">
              <a:latin typeface="Aptos" panose="020B0004020202020204" pitchFamily="34" charset="0"/>
              <a:cs typeface="Arial Narrow"/>
            </a:endParaRPr>
          </a:p>
          <a:p>
            <a:pPr marL="2858" algn="ctr">
              <a:spcBef>
                <a:spcPts val="79"/>
              </a:spcBef>
            </a:pPr>
            <a:r>
              <a:rPr dirty="0">
                <a:latin typeface="Aptos" panose="020B0004020202020204" pitchFamily="34" charset="0"/>
                <a:cs typeface="Arial Narrow"/>
              </a:rPr>
              <a:t>Call</a:t>
            </a:r>
            <a:r>
              <a:rPr spc="-26" dirty="0">
                <a:latin typeface="Aptos" panose="020B0004020202020204" pitchFamily="34" charset="0"/>
                <a:cs typeface="Arial Narrow"/>
              </a:rPr>
              <a:t> </a:t>
            </a:r>
            <a:r>
              <a:rPr spc="-8" dirty="0">
                <a:latin typeface="Aptos" panose="020B0004020202020204" pitchFamily="34" charset="0"/>
                <a:cs typeface="Arial Narrow"/>
              </a:rPr>
              <a:t>631-582-</a:t>
            </a:r>
            <a:r>
              <a:rPr dirty="0">
                <a:latin typeface="Aptos" panose="020B0004020202020204" pitchFamily="34" charset="0"/>
                <a:cs typeface="Arial Narrow"/>
              </a:rPr>
              <a:t>3663</a:t>
            </a:r>
            <a:r>
              <a:rPr spc="-19" dirty="0">
                <a:latin typeface="Aptos" panose="020B0004020202020204" pitchFamily="34" charset="0"/>
                <a:cs typeface="Arial Narrow"/>
              </a:rPr>
              <a:t> </a:t>
            </a:r>
            <a:r>
              <a:rPr dirty="0">
                <a:latin typeface="Aptos" panose="020B0004020202020204" pitchFamily="34" charset="0"/>
                <a:cs typeface="Arial Narrow"/>
              </a:rPr>
              <a:t>&amp;</a:t>
            </a:r>
            <a:r>
              <a:rPr spc="-23" dirty="0">
                <a:latin typeface="Aptos" panose="020B0004020202020204" pitchFamily="34" charset="0"/>
                <a:cs typeface="Arial Narrow"/>
              </a:rPr>
              <a:t> </a:t>
            </a:r>
            <a:r>
              <a:rPr dirty="0">
                <a:latin typeface="Aptos" panose="020B0004020202020204" pitchFamily="34" charset="0"/>
                <a:cs typeface="Arial Narrow"/>
              </a:rPr>
              <a:t>the</a:t>
            </a:r>
            <a:r>
              <a:rPr spc="-38" dirty="0">
                <a:latin typeface="Aptos" panose="020B0004020202020204" pitchFamily="34" charset="0"/>
                <a:cs typeface="Arial Narrow"/>
              </a:rPr>
              <a:t> </a:t>
            </a:r>
            <a:r>
              <a:rPr dirty="0">
                <a:latin typeface="Aptos" panose="020B0004020202020204" pitchFamily="34" charset="0"/>
                <a:cs typeface="Arial Narrow"/>
              </a:rPr>
              <a:t>extension</a:t>
            </a:r>
            <a:r>
              <a:rPr spc="-15" dirty="0">
                <a:latin typeface="Aptos" panose="020B0004020202020204" pitchFamily="34" charset="0"/>
                <a:cs typeface="Arial Narrow"/>
              </a:rPr>
              <a:t> </a:t>
            </a:r>
            <a:r>
              <a:rPr dirty="0">
                <a:latin typeface="Aptos" panose="020B0004020202020204" pitchFamily="34" charset="0"/>
                <a:cs typeface="Arial Narrow"/>
              </a:rPr>
              <a:t>of</a:t>
            </a:r>
            <a:r>
              <a:rPr spc="-30" dirty="0">
                <a:latin typeface="Aptos" panose="020B0004020202020204" pitchFamily="34" charset="0"/>
                <a:cs typeface="Arial Narrow"/>
              </a:rPr>
              <a:t> </a:t>
            </a:r>
            <a:r>
              <a:rPr dirty="0">
                <a:latin typeface="Aptos" panose="020B0004020202020204" pitchFamily="34" charset="0"/>
                <a:cs typeface="Arial Narrow"/>
              </a:rPr>
              <a:t>the</a:t>
            </a:r>
            <a:r>
              <a:rPr spc="-38" dirty="0">
                <a:latin typeface="Aptos" panose="020B0004020202020204" pitchFamily="34" charset="0"/>
                <a:cs typeface="Arial Narrow"/>
              </a:rPr>
              <a:t> </a:t>
            </a:r>
            <a:r>
              <a:rPr dirty="0">
                <a:latin typeface="Aptos" panose="020B0004020202020204" pitchFamily="34" charset="0"/>
                <a:cs typeface="Arial Narrow"/>
              </a:rPr>
              <a:t>person</a:t>
            </a:r>
            <a:r>
              <a:rPr spc="-23" dirty="0">
                <a:latin typeface="Aptos" panose="020B0004020202020204" pitchFamily="34" charset="0"/>
                <a:cs typeface="Arial Narrow"/>
              </a:rPr>
              <a:t> </a:t>
            </a:r>
            <a:r>
              <a:rPr dirty="0">
                <a:latin typeface="Aptos" panose="020B0004020202020204" pitchFamily="34" charset="0"/>
                <a:cs typeface="Arial Narrow"/>
              </a:rPr>
              <a:t>you</a:t>
            </a:r>
            <a:r>
              <a:rPr spc="-19" dirty="0">
                <a:latin typeface="Aptos" panose="020B0004020202020204" pitchFamily="34" charset="0"/>
                <a:cs typeface="Arial Narrow"/>
              </a:rPr>
              <a:t> </a:t>
            </a:r>
            <a:r>
              <a:rPr dirty="0">
                <a:latin typeface="Aptos" panose="020B0004020202020204" pitchFamily="34" charset="0"/>
                <a:cs typeface="Arial Narrow"/>
              </a:rPr>
              <a:t>would</a:t>
            </a:r>
            <a:r>
              <a:rPr spc="-30" dirty="0">
                <a:latin typeface="Aptos" panose="020B0004020202020204" pitchFamily="34" charset="0"/>
                <a:cs typeface="Arial Narrow"/>
              </a:rPr>
              <a:t> </a:t>
            </a:r>
            <a:r>
              <a:rPr dirty="0">
                <a:latin typeface="Aptos" panose="020B0004020202020204" pitchFamily="34" charset="0"/>
                <a:cs typeface="Arial Narrow"/>
              </a:rPr>
              <a:t>like</a:t>
            </a:r>
            <a:r>
              <a:rPr spc="-15" dirty="0">
                <a:latin typeface="Aptos" panose="020B0004020202020204" pitchFamily="34" charset="0"/>
                <a:cs typeface="Arial Narrow"/>
              </a:rPr>
              <a:t> </a:t>
            </a:r>
            <a:r>
              <a:rPr dirty="0">
                <a:latin typeface="Aptos" panose="020B0004020202020204" pitchFamily="34" charset="0"/>
                <a:cs typeface="Arial Narrow"/>
              </a:rPr>
              <a:t>to</a:t>
            </a:r>
            <a:r>
              <a:rPr spc="-30" dirty="0">
                <a:latin typeface="Aptos" panose="020B0004020202020204" pitchFamily="34" charset="0"/>
                <a:cs typeface="Arial Narrow"/>
              </a:rPr>
              <a:t> </a:t>
            </a:r>
            <a:r>
              <a:rPr dirty="0">
                <a:latin typeface="Aptos" panose="020B0004020202020204" pitchFamily="34" charset="0"/>
                <a:cs typeface="Arial Narrow"/>
              </a:rPr>
              <a:t>reach</a:t>
            </a:r>
            <a:r>
              <a:rPr spc="-19" dirty="0">
                <a:latin typeface="Aptos" panose="020B0004020202020204" pitchFamily="34" charset="0"/>
                <a:cs typeface="Arial Narrow"/>
              </a:rPr>
              <a:t> </a:t>
            </a:r>
            <a:r>
              <a:rPr spc="-8" dirty="0">
                <a:latin typeface="Aptos" panose="020B0004020202020204" pitchFamily="34" charset="0"/>
                <a:cs typeface="Arial Narrow"/>
              </a:rPr>
              <a:t>below…</a:t>
            </a:r>
            <a:endParaRPr dirty="0">
              <a:latin typeface="Aptos" panose="020B0004020202020204" pitchFamily="34" charset="0"/>
              <a:cs typeface="Arial Narrow"/>
            </a:endParaRPr>
          </a:p>
          <a:p>
            <a:pPr>
              <a:spcBef>
                <a:spcPts val="49"/>
              </a:spcBef>
            </a:pPr>
            <a:endParaRPr lang="en-US" dirty="0">
              <a:latin typeface="Aptos" panose="020B0004020202020204" pitchFamily="34" charset="0"/>
              <a:cs typeface="Arial Narrow"/>
            </a:endParaRPr>
          </a:p>
          <a:p>
            <a:pPr marL="9525" marR="3810" algn="ctr"/>
            <a:r>
              <a:rPr lang="en-US" dirty="0">
                <a:latin typeface="Aptos" panose="020B0004020202020204" pitchFamily="34" charset="0"/>
                <a:cs typeface="Rockwell"/>
              </a:rPr>
              <a:t>Capital Equipment/Operation Support</a:t>
            </a:r>
          </a:p>
          <a:p>
            <a:pPr marL="9525" marR="3810" algn="ctr"/>
            <a:r>
              <a:rPr lang="en-US" dirty="0">
                <a:latin typeface="Aptos" panose="020B0004020202020204" pitchFamily="34" charset="0"/>
                <a:cs typeface="Rockwell"/>
              </a:rPr>
              <a:t>Sonia</a:t>
            </a:r>
            <a:r>
              <a:rPr lang="en-US" spc="-49" dirty="0">
                <a:latin typeface="Aptos" panose="020B0004020202020204" pitchFamily="34" charset="0"/>
                <a:cs typeface="Rockwell"/>
              </a:rPr>
              <a:t> </a:t>
            </a:r>
            <a:r>
              <a:rPr lang="en-US" spc="-30" dirty="0">
                <a:latin typeface="Aptos" panose="020B0004020202020204" pitchFamily="34" charset="0"/>
                <a:cs typeface="Rockwell"/>
              </a:rPr>
              <a:t>Pluchinotta </a:t>
            </a:r>
            <a:r>
              <a:rPr lang="en-US" spc="-15" dirty="0">
                <a:latin typeface="Aptos" panose="020B0004020202020204" pitchFamily="34" charset="0"/>
                <a:cs typeface="Rockwell"/>
              </a:rPr>
              <a:t>ext.</a:t>
            </a:r>
            <a:r>
              <a:rPr lang="en-US" spc="-143" dirty="0">
                <a:latin typeface="Aptos" panose="020B0004020202020204" pitchFamily="34" charset="0"/>
                <a:cs typeface="Rockwell"/>
              </a:rPr>
              <a:t> </a:t>
            </a:r>
            <a:r>
              <a:rPr lang="en-US" spc="-19" dirty="0">
                <a:latin typeface="Aptos" panose="020B0004020202020204" pitchFamily="34" charset="0"/>
                <a:cs typeface="Rockwell"/>
              </a:rPr>
              <a:t>110 </a:t>
            </a:r>
            <a:r>
              <a:rPr lang="en-US" spc="-19" dirty="0">
                <a:latin typeface="Aptos" panose="020B0004020202020204" pitchFamily="34" charset="0"/>
                <a:cs typeface="Rockwell"/>
                <a:hlinkClick r:id="rId2"/>
              </a:rPr>
              <a:t>spluchinotta@licares.org</a:t>
            </a:r>
            <a:r>
              <a:rPr lang="en-US" spc="-19" dirty="0">
                <a:latin typeface="Aptos" panose="020B0004020202020204" pitchFamily="34" charset="0"/>
                <a:cs typeface="Rockwell"/>
              </a:rPr>
              <a:t>  or</a:t>
            </a:r>
          </a:p>
          <a:p>
            <a:pPr marL="9525" marR="3810" algn="ctr"/>
            <a:r>
              <a:rPr lang="en-US" spc="-19" dirty="0">
                <a:latin typeface="Aptos" panose="020B0004020202020204" pitchFamily="34" charset="0"/>
                <a:cs typeface="Rockwell"/>
              </a:rPr>
              <a:t>Marc Leonelli ext. 113 </a:t>
            </a:r>
            <a:r>
              <a:rPr lang="en-US" spc="-19" dirty="0">
                <a:latin typeface="Aptos" panose="020B0004020202020204" pitchFamily="34" charset="0"/>
                <a:cs typeface="Rockwell"/>
                <a:hlinkClick r:id="rId3"/>
              </a:rPr>
              <a:t>mleonelli@licares.org</a:t>
            </a:r>
            <a:r>
              <a:rPr lang="en-US" spc="-19" dirty="0">
                <a:latin typeface="Aptos" panose="020B0004020202020204" pitchFamily="34" charset="0"/>
                <a:cs typeface="Rockwell"/>
              </a:rPr>
              <a:t> </a:t>
            </a:r>
          </a:p>
          <a:p>
            <a:pPr marL="9525" marR="3810" algn="ctr"/>
            <a:endParaRPr lang="en-US" spc="-19" dirty="0">
              <a:latin typeface="Aptos" panose="020B0004020202020204" pitchFamily="34" charset="0"/>
              <a:cs typeface="Rockwell"/>
            </a:endParaRPr>
          </a:p>
          <a:p>
            <a:pPr marL="9525" marR="3810" algn="ctr"/>
            <a:r>
              <a:rPr lang="en-US" spc="-19" dirty="0">
                <a:latin typeface="Aptos" panose="020B0004020202020204" pitchFamily="34" charset="0"/>
                <a:cs typeface="Rockwell"/>
              </a:rPr>
              <a:t>Food Support</a:t>
            </a:r>
          </a:p>
          <a:p>
            <a:pPr marL="9525" marR="3810" algn="ctr"/>
            <a:r>
              <a:rPr lang="en-US" spc="-19" dirty="0">
                <a:latin typeface="Aptos" panose="020B0004020202020204" pitchFamily="34" charset="0"/>
                <a:cs typeface="Rockwell"/>
              </a:rPr>
              <a:t> Christine Cubi ext. 117  </a:t>
            </a:r>
            <a:r>
              <a:rPr lang="en-US" spc="-19" dirty="0">
                <a:latin typeface="Aptos" panose="020B0004020202020204" pitchFamily="34" charset="0"/>
                <a:cs typeface="Rockwell"/>
                <a:hlinkClick r:id="rId4"/>
              </a:rPr>
              <a:t>ccubi@licares.org</a:t>
            </a:r>
            <a:r>
              <a:rPr lang="en-US" spc="-19" dirty="0">
                <a:latin typeface="Aptos" panose="020B0004020202020204" pitchFamily="34" charset="0"/>
                <a:cs typeface="Rockwell"/>
              </a:rPr>
              <a:t> or </a:t>
            </a:r>
          </a:p>
          <a:p>
            <a:pPr marL="9525" marR="3810" algn="ctr"/>
            <a:r>
              <a:rPr lang="en-US" spc="-19" dirty="0">
                <a:latin typeface="Aptos" panose="020B0004020202020204" pitchFamily="34" charset="0"/>
                <a:cs typeface="Rockwell"/>
              </a:rPr>
              <a:t>Marc Leonelli ext. 113  </a:t>
            </a:r>
            <a:r>
              <a:rPr lang="en-US" spc="-19" dirty="0">
                <a:latin typeface="Aptos" panose="020B0004020202020204" pitchFamily="34" charset="0"/>
                <a:cs typeface="Rockwell"/>
                <a:hlinkClick r:id="rId3"/>
              </a:rPr>
              <a:t>mleonelli@licares.org</a:t>
            </a:r>
            <a:r>
              <a:rPr lang="en-US" spc="-19" dirty="0">
                <a:latin typeface="Aptos" panose="020B0004020202020204" pitchFamily="34" charset="0"/>
                <a:cs typeface="Rockwe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33F109F4-05BC-9938-1D2D-2D0DF70580CE}"/>
              </a:ext>
            </a:extLst>
          </p:cNvPr>
          <p:cNvSpPr>
            <a:spLocks noGrp="1"/>
          </p:cNvSpPr>
          <p:nvPr>
            <p:ph type="title"/>
          </p:nvPr>
        </p:nvSpPr>
        <p:spPr>
          <a:xfrm>
            <a:off x="609599" y="609600"/>
            <a:ext cx="7299961" cy="1320800"/>
          </a:xfrm>
          <a:ln>
            <a:solidFill>
              <a:schemeClr val="tx2">
                <a:lumMod val="75000"/>
              </a:schemeClr>
            </a:solidFill>
          </a:ln>
        </p:spPr>
        <p:txBody>
          <a:bodyPr>
            <a:normAutofit fontScale="90000"/>
          </a:bodyPr>
          <a:lstStyle/>
          <a:p>
            <a:pPr algn="ctr"/>
            <a:r>
              <a:rPr lang="en-US" dirty="0">
                <a:solidFill>
                  <a:schemeClr val="tx1"/>
                </a:solidFill>
              </a:rPr>
              <a:t>The Hunger Prevention and </a:t>
            </a:r>
            <a:br>
              <a:rPr lang="en-US" dirty="0">
                <a:solidFill>
                  <a:schemeClr val="tx1"/>
                </a:solidFill>
              </a:rPr>
            </a:br>
            <a:r>
              <a:rPr lang="en-US" dirty="0">
                <a:solidFill>
                  <a:schemeClr val="tx1"/>
                </a:solidFill>
              </a:rPr>
              <a:t>Nutrition Assistance Program (HPNAP)</a:t>
            </a:r>
          </a:p>
        </p:txBody>
      </p:sp>
      <p:pic>
        <p:nvPicPr>
          <p:cNvPr id="9" name="Picture 8">
            <a:extLst>
              <a:ext uri="{FF2B5EF4-FFF2-40B4-BE49-F238E27FC236}">
                <a16:creationId xmlns:a16="http://schemas.microsoft.com/office/drawing/2014/main" id="{66E3619C-65D3-4E29-60EB-FB4091C37DB3}"/>
              </a:ext>
            </a:extLst>
          </p:cNvPr>
          <p:cNvPicPr>
            <a:picLocks noChangeAspect="1"/>
          </p:cNvPicPr>
          <p:nvPr/>
        </p:nvPicPr>
        <p:blipFill>
          <a:blip r:embed="rId2"/>
          <a:stretch>
            <a:fillRect/>
          </a:stretch>
        </p:blipFill>
        <p:spPr>
          <a:xfrm>
            <a:off x="6639999" y="5511648"/>
            <a:ext cx="1937800" cy="981806"/>
          </a:xfrm>
          <a:prstGeom prst="rect">
            <a:avLst/>
          </a:prstGeom>
        </p:spPr>
      </p:pic>
      <p:sp>
        <p:nvSpPr>
          <p:cNvPr id="6" name="Content Placeholder 5">
            <a:extLst>
              <a:ext uri="{FF2B5EF4-FFF2-40B4-BE49-F238E27FC236}">
                <a16:creationId xmlns:a16="http://schemas.microsoft.com/office/drawing/2014/main" id="{49FDA5E4-872D-A145-DD0E-4FBC32BD4BBB}"/>
              </a:ext>
            </a:extLst>
          </p:cNvPr>
          <p:cNvSpPr>
            <a:spLocks noGrp="1"/>
          </p:cNvSpPr>
          <p:nvPr>
            <p:ph idx="1"/>
          </p:nvPr>
        </p:nvSpPr>
        <p:spPr>
          <a:xfrm>
            <a:off x="429768" y="2160590"/>
            <a:ext cx="8385048" cy="3880773"/>
          </a:xfrm>
        </p:spPr>
        <p:txBody>
          <a:bodyPr>
            <a:normAutofit/>
          </a:bodyPr>
          <a:lstStyle/>
          <a:p>
            <a:pPr marL="0" indent="0">
              <a:buNone/>
            </a:pPr>
            <a:endParaRPr lang="en-US" sz="1200" dirty="0"/>
          </a:p>
          <a:p>
            <a:pPr marL="0" indent="0">
              <a:buNone/>
            </a:pPr>
            <a:endParaRPr lang="en-US" sz="1200" dirty="0"/>
          </a:p>
          <a:p>
            <a:pPr marL="0" indent="0">
              <a:buNone/>
            </a:pPr>
            <a:endParaRPr lang="en-US" sz="1200" dirty="0"/>
          </a:p>
        </p:txBody>
      </p:sp>
      <p:sp>
        <p:nvSpPr>
          <p:cNvPr id="17" name="TextBox 16">
            <a:extLst>
              <a:ext uri="{FF2B5EF4-FFF2-40B4-BE49-F238E27FC236}">
                <a16:creationId xmlns:a16="http://schemas.microsoft.com/office/drawing/2014/main" id="{4254BD05-C898-7EB3-241C-D6209C20965F}"/>
              </a:ext>
            </a:extLst>
          </p:cNvPr>
          <p:cNvSpPr txBox="1"/>
          <p:nvPr/>
        </p:nvSpPr>
        <p:spPr>
          <a:xfrm>
            <a:off x="1298448" y="1862667"/>
            <a:ext cx="7612780" cy="3693319"/>
          </a:xfrm>
          <a:prstGeom prst="rect">
            <a:avLst/>
          </a:prstGeom>
          <a:noFill/>
        </p:spPr>
        <p:txBody>
          <a:bodyPr wrap="square" rtlCol="0">
            <a:spAutoFit/>
          </a:bodyPr>
          <a:lstStyle/>
          <a:p>
            <a:endParaRPr lang="en-US" dirty="0"/>
          </a:p>
          <a:p>
            <a:r>
              <a:rPr lang="en-US" dirty="0"/>
              <a:t>HPNAP provides supplemental funding and nutrition technical assistance to a network of emergency food programs (EFPs), consisting of food banks, soup kitchens, food pantries and other non-profit organizations.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23" name="Graphic 22" descr="Chef male with solid fill">
            <a:extLst>
              <a:ext uri="{FF2B5EF4-FFF2-40B4-BE49-F238E27FC236}">
                <a16:creationId xmlns:a16="http://schemas.microsoft.com/office/drawing/2014/main" id="{8EF05B6C-0D15-3EC7-72A6-F2E3BE763F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0604" y="2228323"/>
            <a:ext cx="789152" cy="692677"/>
          </a:xfrm>
          <a:prstGeom prst="rect">
            <a:avLst/>
          </a:prstGeom>
        </p:spPr>
      </p:pic>
      <p:sp>
        <p:nvSpPr>
          <p:cNvPr id="27" name="TextBox 26">
            <a:extLst>
              <a:ext uri="{FF2B5EF4-FFF2-40B4-BE49-F238E27FC236}">
                <a16:creationId xmlns:a16="http://schemas.microsoft.com/office/drawing/2014/main" id="{54050BEF-0B38-0CA1-C810-ED5D88113645}"/>
              </a:ext>
            </a:extLst>
          </p:cNvPr>
          <p:cNvSpPr txBox="1"/>
          <p:nvPr/>
        </p:nvSpPr>
        <p:spPr>
          <a:xfrm>
            <a:off x="1196567" y="4242849"/>
            <a:ext cx="4228429" cy="646331"/>
          </a:xfrm>
          <a:prstGeom prst="rect">
            <a:avLst/>
          </a:prstGeom>
          <a:noFill/>
        </p:spPr>
        <p:txBody>
          <a:bodyPr wrap="square" rtlCol="0">
            <a:spAutoFit/>
          </a:bodyPr>
          <a:lstStyle/>
          <a:p>
            <a:r>
              <a:rPr lang="en-US" sz="1200" dirty="0"/>
              <a:t>The Hunger Prevention and Nutrition Assistance Program, are dedicated to improving the health and nutrition status of people in need of food assistance in New York State by:</a:t>
            </a:r>
          </a:p>
        </p:txBody>
      </p:sp>
      <p:pic>
        <p:nvPicPr>
          <p:cNvPr id="29" name="Graphic 28" descr="Avocado outline">
            <a:extLst>
              <a:ext uri="{FF2B5EF4-FFF2-40B4-BE49-F238E27FC236}">
                <a16:creationId xmlns:a16="http://schemas.microsoft.com/office/drawing/2014/main" id="{D4EE4A88-BF05-62C6-51B9-B7BDC7E47B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9587" y="4273961"/>
            <a:ext cx="631477" cy="631477"/>
          </a:xfrm>
          <a:prstGeom prst="rect">
            <a:avLst/>
          </a:prstGeom>
        </p:spPr>
      </p:pic>
      <p:sp>
        <p:nvSpPr>
          <p:cNvPr id="31" name="TextBox 30">
            <a:extLst>
              <a:ext uri="{FF2B5EF4-FFF2-40B4-BE49-F238E27FC236}">
                <a16:creationId xmlns:a16="http://schemas.microsoft.com/office/drawing/2014/main" id="{2930E842-5AAF-54A3-1A86-445977AC207C}"/>
              </a:ext>
            </a:extLst>
          </p:cNvPr>
          <p:cNvSpPr txBox="1"/>
          <p:nvPr/>
        </p:nvSpPr>
        <p:spPr>
          <a:xfrm>
            <a:off x="5458201" y="3391889"/>
            <a:ext cx="3256031" cy="1962076"/>
          </a:xfrm>
          <a:prstGeom prst="rect">
            <a:avLst/>
          </a:prstGeom>
          <a:noFill/>
        </p:spPr>
        <p:txBody>
          <a:bodyPr wrap="square" rtlCol="0">
            <a:spAutoFit/>
          </a:bodyPr>
          <a:lstStyle/>
          <a:p>
            <a:pPr marL="228600" indent="-228600">
              <a:buAutoNum type="arabicPeriod"/>
            </a:pPr>
            <a:endParaRPr lang="en-US" sz="1350" dirty="0"/>
          </a:p>
          <a:p>
            <a:pPr marL="228600" indent="-228600">
              <a:buAutoNum type="arabicPeriod"/>
            </a:pPr>
            <a:r>
              <a:rPr lang="en-US" sz="1350" dirty="0"/>
              <a:t>The accessibility and availability of safe, nutritious food and food related resources</a:t>
            </a:r>
          </a:p>
          <a:p>
            <a:pPr marL="228600" indent="-228600">
              <a:buAutoNum type="arabicPeriod"/>
            </a:pPr>
            <a:r>
              <a:rPr lang="en-US" sz="1350" dirty="0"/>
              <a:t>Developing and providing nutrition and health education programs. </a:t>
            </a:r>
          </a:p>
          <a:p>
            <a:pPr marL="228600" indent="-228600">
              <a:buAutoNum type="arabicPeriod"/>
            </a:pPr>
            <a:r>
              <a:rPr lang="en-US" sz="1350" dirty="0"/>
              <a:t>Empowering people to increase their independence from Emergency Food Programs.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42CEC-0F12-FA62-2213-56DECDF403E5}"/>
              </a:ext>
            </a:extLst>
          </p:cNvPr>
          <p:cNvSpPr txBox="1"/>
          <p:nvPr/>
        </p:nvSpPr>
        <p:spPr>
          <a:xfrm>
            <a:off x="1261872" y="781812"/>
            <a:ext cx="6245352" cy="830997"/>
          </a:xfrm>
          <a:prstGeom prst="rect">
            <a:avLst/>
          </a:prstGeom>
          <a:noFill/>
        </p:spPr>
        <p:txBody>
          <a:bodyPr wrap="square" rtlCol="0">
            <a:spAutoFit/>
          </a:bodyPr>
          <a:lstStyle/>
          <a:p>
            <a:pPr algn="ctr"/>
            <a:r>
              <a:rPr lang="en-US" sz="4800" dirty="0">
                <a:solidFill>
                  <a:schemeClr val="accent5">
                    <a:lumMod val="60000"/>
                    <a:lumOff val="40000"/>
                  </a:schemeClr>
                </a:solidFill>
              </a:rPr>
              <a:t>Eligibility for HPNAP</a:t>
            </a:r>
          </a:p>
        </p:txBody>
      </p:sp>
      <p:sp>
        <p:nvSpPr>
          <p:cNvPr id="5" name="TextBox 4">
            <a:extLst>
              <a:ext uri="{FF2B5EF4-FFF2-40B4-BE49-F238E27FC236}">
                <a16:creationId xmlns:a16="http://schemas.microsoft.com/office/drawing/2014/main" id="{85FB1755-C73F-5CE5-62D5-42E6158FED7C}"/>
              </a:ext>
            </a:extLst>
          </p:cNvPr>
          <p:cNvSpPr txBox="1"/>
          <p:nvPr/>
        </p:nvSpPr>
        <p:spPr>
          <a:xfrm>
            <a:off x="992124" y="2446020"/>
            <a:ext cx="6784848" cy="3539430"/>
          </a:xfrm>
          <a:prstGeom prst="rect">
            <a:avLst/>
          </a:prstGeom>
          <a:noFill/>
        </p:spPr>
        <p:txBody>
          <a:bodyPr wrap="square" rtlCol="0">
            <a:spAutoFit/>
          </a:bodyPr>
          <a:lstStyle/>
          <a:p>
            <a:pPr marL="285750" indent="-285750">
              <a:buFont typeface="Wingdings" panose="05000000000000000000" pitchFamily="2" charset="2"/>
              <a:buChar char="§"/>
            </a:pPr>
            <a:r>
              <a:rPr lang="en-US" sz="1400" dirty="0"/>
              <a:t>To continue to receive HPNAP funding, an organization must meet compliance regulations. Food pantries and soup kitchens with 501C3 status, at least 6 months proof of operation, all required permits (i.e. soup kitchen required permit) and a board of directors. </a:t>
            </a:r>
          </a:p>
          <a:p>
            <a:r>
              <a:rPr lang="en-US" sz="1400" u="sng" dirty="0"/>
              <a:t>Below are compliance regulations:</a:t>
            </a:r>
          </a:p>
          <a:p>
            <a:pPr marL="285750" indent="-285750">
              <a:buFont typeface="Wingdings" panose="05000000000000000000" pitchFamily="2" charset="2"/>
              <a:buChar char="§"/>
            </a:pPr>
            <a:r>
              <a:rPr lang="en-US" sz="1400" dirty="0"/>
              <a:t>Submission of Monthly Reports – due the 5</a:t>
            </a:r>
            <a:r>
              <a:rPr lang="en-US" sz="1400" baseline="30000" dirty="0"/>
              <a:t>th</a:t>
            </a:r>
            <a:r>
              <a:rPr lang="en-US" sz="1400" dirty="0"/>
              <a:t> day of the following month</a:t>
            </a:r>
          </a:p>
          <a:p>
            <a:pPr marL="285750" indent="-285750">
              <a:buFont typeface="Wingdings" panose="05000000000000000000" pitchFamily="2" charset="2"/>
              <a:buChar char="§"/>
            </a:pPr>
            <a:r>
              <a:rPr lang="en-US" sz="1400" dirty="0"/>
              <a:t>Ordering regularly (at least quarterly); Serving the public a minimum of 1 day per month</a:t>
            </a:r>
          </a:p>
          <a:p>
            <a:pPr marL="285750" indent="-285750">
              <a:buFont typeface="Wingdings" panose="05000000000000000000" pitchFamily="2" charset="2"/>
              <a:buChar char="§"/>
            </a:pPr>
            <a:r>
              <a:rPr lang="en-US" sz="1400" dirty="0"/>
              <a:t>Meeting financial obligations – Bills paid timely, nothing owed</a:t>
            </a:r>
          </a:p>
          <a:p>
            <a:pPr marL="285750" indent="-285750">
              <a:buFont typeface="Wingdings" panose="05000000000000000000" pitchFamily="2" charset="2"/>
              <a:buChar char="§"/>
            </a:pPr>
            <a:r>
              <a:rPr lang="en-US" sz="1400" dirty="0"/>
              <a:t>Provider and Client Bill of Rights Posted, Annual Food Safety Training, Annual Civil Rights Training</a:t>
            </a:r>
          </a:p>
          <a:p>
            <a:pPr marL="285750" indent="-285750">
              <a:buFont typeface="Wingdings" panose="05000000000000000000" pitchFamily="2" charset="2"/>
              <a:buChar char="§"/>
            </a:pPr>
            <a:r>
              <a:rPr lang="en-US" sz="1400" dirty="0"/>
              <a:t>Satisfactory Site Visits – when requested by LI Cares; NYS DOH HPNAP; or TEFAP representatives.</a:t>
            </a:r>
          </a:p>
          <a:p>
            <a:pPr marL="285750" indent="-285750">
              <a:buFont typeface="Wingdings" panose="05000000000000000000" pitchFamily="2" charset="2"/>
              <a:buChar char="§"/>
            </a:pPr>
            <a:r>
              <a:rPr lang="en-US" sz="1400" dirty="0"/>
              <a:t>If not satisfactory, an EFP will be given time to meet compliance. Until compliance is met, the EFP will not be able to order food or receive Operation Support funding. </a:t>
            </a:r>
          </a:p>
        </p:txBody>
      </p:sp>
      <p:cxnSp>
        <p:nvCxnSpPr>
          <p:cNvPr id="7" name="Straight Connector 6">
            <a:extLst>
              <a:ext uri="{FF2B5EF4-FFF2-40B4-BE49-F238E27FC236}">
                <a16:creationId xmlns:a16="http://schemas.microsoft.com/office/drawing/2014/main" id="{0D8E0335-310D-FDD5-67CB-04935603714F}"/>
              </a:ext>
            </a:extLst>
          </p:cNvPr>
          <p:cNvCxnSpPr/>
          <p:nvPr/>
        </p:nvCxnSpPr>
        <p:spPr>
          <a:xfrm>
            <a:off x="749808" y="2048256"/>
            <a:ext cx="725119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383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45D222-8329-600E-F72A-ACF4FEA4164D}"/>
              </a:ext>
            </a:extLst>
          </p:cNvPr>
          <p:cNvSpPr txBox="1"/>
          <p:nvPr/>
        </p:nvSpPr>
        <p:spPr>
          <a:xfrm>
            <a:off x="548640" y="533138"/>
            <a:ext cx="7372350" cy="584775"/>
          </a:xfrm>
          <a:prstGeom prst="rect">
            <a:avLst/>
          </a:prstGeom>
          <a:solidFill>
            <a:schemeClr val="accent2"/>
          </a:solidFill>
        </p:spPr>
        <p:txBody>
          <a:bodyPr wrap="square">
            <a:spAutoFit/>
          </a:bodyPr>
          <a:lstStyle/>
          <a:p>
            <a:pPr algn="ctr"/>
            <a:r>
              <a:rPr lang="en-US" sz="3200" b="1" dirty="0">
                <a:solidFill>
                  <a:schemeClr val="bg1"/>
                </a:solidFill>
                <a:latin typeface="Rockwell"/>
                <a:cs typeface="Rockwell"/>
              </a:rPr>
              <a:t>FOOD</a:t>
            </a:r>
            <a:r>
              <a:rPr lang="en-US" sz="3200" b="1" spc="-65" dirty="0">
                <a:solidFill>
                  <a:schemeClr val="bg1"/>
                </a:solidFill>
                <a:latin typeface="Rockwell"/>
                <a:cs typeface="Rockwell"/>
              </a:rPr>
              <a:t> </a:t>
            </a:r>
            <a:r>
              <a:rPr lang="en-US" sz="3200" b="1" dirty="0">
                <a:solidFill>
                  <a:schemeClr val="bg1"/>
                </a:solidFill>
                <a:latin typeface="Rockwell"/>
                <a:cs typeface="Rockwell"/>
              </a:rPr>
              <a:t>SUPPORT</a:t>
            </a:r>
            <a:r>
              <a:rPr lang="en-US" sz="3200" b="1" spc="-85" dirty="0">
                <a:solidFill>
                  <a:schemeClr val="bg1"/>
                </a:solidFill>
                <a:latin typeface="Rockwell"/>
                <a:cs typeface="Rockwell"/>
              </a:rPr>
              <a:t> </a:t>
            </a:r>
            <a:r>
              <a:rPr lang="en-US" sz="3200" b="1" spc="-10" dirty="0">
                <a:solidFill>
                  <a:schemeClr val="bg1"/>
                </a:solidFill>
                <a:latin typeface="Rockwell"/>
                <a:cs typeface="Rockwell"/>
              </a:rPr>
              <a:t>GRANT</a:t>
            </a:r>
            <a:endParaRPr lang="en-US" sz="3200" dirty="0">
              <a:solidFill>
                <a:schemeClr val="bg1"/>
              </a:solidFill>
            </a:endParaRPr>
          </a:p>
        </p:txBody>
      </p:sp>
      <p:sp>
        <p:nvSpPr>
          <p:cNvPr id="6" name="TextBox 5">
            <a:extLst>
              <a:ext uri="{FF2B5EF4-FFF2-40B4-BE49-F238E27FC236}">
                <a16:creationId xmlns:a16="http://schemas.microsoft.com/office/drawing/2014/main" id="{CB478412-4BDB-0B34-D681-C376F8B3F4FF}"/>
              </a:ext>
            </a:extLst>
          </p:cNvPr>
          <p:cNvSpPr txBox="1"/>
          <p:nvPr/>
        </p:nvSpPr>
        <p:spPr>
          <a:xfrm>
            <a:off x="548640" y="1547408"/>
            <a:ext cx="8311896"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ptos" panose="020B0004020202020204" pitchFamily="34" charset="0"/>
              </a:rPr>
              <a:t>The Food Support Grant is made available through HPNAP, which allocates lines of credit to participating programs that can be used to access donated or wholesale foods through Long Island Cares Food Bank.</a:t>
            </a:r>
          </a:p>
          <a:p>
            <a:r>
              <a:rPr lang="en-US" dirty="0">
                <a:latin typeface="Aptos" panose="020B0004020202020204" pitchFamily="34" charset="0"/>
              </a:rPr>
              <a:t>  </a:t>
            </a:r>
          </a:p>
          <a:p>
            <a:pPr marL="285750" indent="-285750">
              <a:buFont typeface="Arial" panose="020B0604020202020204" pitchFamily="34" charset="0"/>
              <a:buChar char="•"/>
            </a:pPr>
            <a:r>
              <a:rPr lang="en-US" dirty="0">
                <a:latin typeface="Aptos" panose="020B0004020202020204" pitchFamily="34" charset="0"/>
              </a:rPr>
              <a:t>HPNAP grant funds are designed to supplement a program’s own efforts. </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Funds should not be viewed as a sole means of support.</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Grants are awarded to Emergency Food Programs (EFP) through a line of credit with the Food Bank to purchase nutritionally desirable foods. </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The line of credit may be used to access either donated or wholesale foods.</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This grant is available to emergency food programs in Nassau and Suffolk Counties. </a:t>
            </a:r>
          </a:p>
          <a:p>
            <a:endParaRPr lang="en-US" dirty="0">
              <a:latin typeface="Aptos" panose="020B0004020202020204" pitchFamily="34" charset="0"/>
            </a:endParaRPr>
          </a:p>
          <a:p>
            <a:pPr marL="285750" indent="-285750">
              <a:buFont typeface="Arial" panose="020B0604020202020204" pitchFamily="34" charset="0"/>
              <a:buChar char="•"/>
            </a:pPr>
            <a:r>
              <a:rPr lang="en-US" dirty="0">
                <a:latin typeface="Aptos" panose="020B0004020202020204" pitchFamily="34" charset="0"/>
              </a:rPr>
              <a:t>Available to Food Pantries, Soup Kitchens, and Shelters only.  </a:t>
            </a:r>
          </a:p>
        </p:txBody>
      </p:sp>
    </p:spTree>
    <p:extLst>
      <p:ext uri="{BB962C8B-B14F-4D97-AF65-F5344CB8AC3E}">
        <p14:creationId xmlns:p14="http://schemas.microsoft.com/office/powerpoint/2010/main" val="379445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inbow of fresh vegetables and fruits">
            <a:extLst>
              <a:ext uri="{FF2B5EF4-FFF2-40B4-BE49-F238E27FC236}">
                <a16:creationId xmlns:a16="http://schemas.microsoft.com/office/drawing/2014/main" id="{E8A24D04-BE48-1050-C55F-AE848E2DF1CA}"/>
              </a:ext>
            </a:extLst>
          </p:cNvPr>
          <p:cNvPicPr>
            <a:picLocks noChangeAspect="1"/>
          </p:cNvPicPr>
          <p:nvPr/>
        </p:nvPicPr>
        <p:blipFill>
          <a:blip r:embed="rId2"/>
          <a:stretch>
            <a:fillRect/>
          </a:stretch>
        </p:blipFill>
        <p:spPr>
          <a:xfrm>
            <a:off x="291499" y="658367"/>
            <a:ext cx="8561001" cy="5710703"/>
          </a:xfrm>
          <a:prstGeom prst="rect">
            <a:avLst/>
          </a:prstGeom>
          <a:solidFill>
            <a:schemeClr val="accent4">
              <a:lumMod val="60000"/>
              <a:lumOff val="40000"/>
            </a:schemeClr>
          </a:solidFill>
        </p:spPr>
      </p:pic>
      <p:sp>
        <p:nvSpPr>
          <p:cNvPr id="4" name="TextBox 3">
            <a:extLst>
              <a:ext uri="{FF2B5EF4-FFF2-40B4-BE49-F238E27FC236}">
                <a16:creationId xmlns:a16="http://schemas.microsoft.com/office/drawing/2014/main" id="{BB78BEF0-C8D4-1AD7-4769-F5E2013D8D46}"/>
              </a:ext>
            </a:extLst>
          </p:cNvPr>
          <p:cNvSpPr txBox="1"/>
          <p:nvPr/>
        </p:nvSpPr>
        <p:spPr>
          <a:xfrm>
            <a:off x="0" y="973675"/>
            <a:ext cx="9070848" cy="523220"/>
          </a:xfrm>
          <a:prstGeom prst="rect">
            <a:avLst/>
          </a:prstGeom>
          <a:noFill/>
        </p:spPr>
        <p:txBody>
          <a:bodyPr wrap="square" rtlCol="0">
            <a:spAutoFit/>
          </a:bodyPr>
          <a:lstStyle/>
          <a:p>
            <a:pPr algn="ctr"/>
            <a:r>
              <a:rPr lang="en-US" sz="2800" dirty="0">
                <a:solidFill>
                  <a:schemeClr val="accent2">
                    <a:lumMod val="75000"/>
                  </a:schemeClr>
                </a:solidFill>
                <a:highlight>
                  <a:srgbClr val="00FF00"/>
                </a:highlight>
                <a:latin typeface="Rockwell" panose="02060603020205020403" pitchFamily="18" charset="0"/>
              </a:rPr>
              <a:t>HOW FOOD IS SELECTED FOR THE HPNAP MENU</a:t>
            </a:r>
          </a:p>
        </p:txBody>
      </p:sp>
      <p:sp>
        <p:nvSpPr>
          <p:cNvPr id="6" name="TextBox 5">
            <a:extLst>
              <a:ext uri="{FF2B5EF4-FFF2-40B4-BE49-F238E27FC236}">
                <a16:creationId xmlns:a16="http://schemas.microsoft.com/office/drawing/2014/main" id="{9335172D-F7B1-D9D9-E03A-DBDE59C5880D}"/>
              </a:ext>
            </a:extLst>
          </p:cNvPr>
          <p:cNvSpPr txBox="1"/>
          <p:nvPr/>
        </p:nvSpPr>
        <p:spPr>
          <a:xfrm>
            <a:off x="173736" y="1805940"/>
            <a:ext cx="4855464" cy="2800767"/>
          </a:xfrm>
          <a:prstGeom prst="rect">
            <a:avLst/>
          </a:prstGeom>
          <a:solidFill>
            <a:srgbClr val="EFEB4F"/>
          </a:solidFill>
        </p:spPr>
        <p:txBody>
          <a:bodyPr wrap="square" rtlCol="0">
            <a:spAutoFit/>
          </a:bodyPr>
          <a:lstStyle/>
          <a:p>
            <a:pPr algn="ctr"/>
            <a:r>
              <a:rPr lang="en-US" sz="2200" dirty="0">
                <a:solidFill>
                  <a:schemeClr val="bg1"/>
                </a:solidFill>
                <a:latin typeface="Rockwell" panose="02060603020205020403" pitchFamily="18" charset="0"/>
              </a:rPr>
              <a:t>Our Nutrition Resource Manager (Samantha Somers) makes suggestions for HPNAP allowable food. Allowable items are mostly nutrient dense, nutritious foods. Sugar-sweetened beverages and bakery items high in sugar are not funded by HPNAP</a:t>
            </a:r>
          </a:p>
        </p:txBody>
      </p:sp>
      <p:sp>
        <p:nvSpPr>
          <p:cNvPr id="8" name="Oval 7">
            <a:extLst>
              <a:ext uri="{FF2B5EF4-FFF2-40B4-BE49-F238E27FC236}">
                <a16:creationId xmlns:a16="http://schemas.microsoft.com/office/drawing/2014/main" id="{3212F858-7DF4-7A0A-8235-1C63038C4DF9}"/>
              </a:ext>
            </a:extLst>
          </p:cNvPr>
          <p:cNvSpPr/>
          <p:nvPr/>
        </p:nvSpPr>
        <p:spPr>
          <a:xfrm>
            <a:off x="5828745" y="3081527"/>
            <a:ext cx="2423160" cy="14611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your</a:t>
            </a:r>
          </a:p>
          <a:p>
            <a:pPr algn="ctr"/>
            <a:r>
              <a:rPr lang="en-US" dirty="0"/>
              <a:t>HPNAP food credit line to get nutritious foods</a:t>
            </a:r>
          </a:p>
        </p:txBody>
      </p:sp>
      <p:sp>
        <p:nvSpPr>
          <p:cNvPr id="11" name="Flowchart: Connector 10">
            <a:extLst>
              <a:ext uri="{FF2B5EF4-FFF2-40B4-BE49-F238E27FC236}">
                <a16:creationId xmlns:a16="http://schemas.microsoft.com/office/drawing/2014/main" id="{7C5F6DD5-4045-42B2-BADD-5C37A36623C8}"/>
              </a:ext>
            </a:extLst>
          </p:cNvPr>
          <p:cNvSpPr/>
          <p:nvPr/>
        </p:nvSpPr>
        <p:spPr>
          <a:xfrm>
            <a:off x="6392210" y="2061954"/>
            <a:ext cx="1206454" cy="813816"/>
          </a:xfrm>
          <a:prstGeom prst="flowChartConnector">
            <a:avLst/>
          </a:prstGeom>
          <a:solidFill>
            <a:srgbClr val="F262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Whole Grains</a:t>
            </a:r>
          </a:p>
        </p:txBody>
      </p:sp>
      <p:sp>
        <p:nvSpPr>
          <p:cNvPr id="12" name="Flowchart: Connector 11">
            <a:extLst>
              <a:ext uri="{FF2B5EF4-FFF2-40B4-BE49-F238E27FC236}">
                <a16:creationId xmlns:a16="http://schemas.microsoft.com/office/drawing/2014/main" id="{F455D108-39F4-E6F6-9203-D75705AD4D2A}"/>
              </a:ext>
            </a:extLst>
          </p:cNvPr>
          <p:cNvSpPr/>
          <p:nvPr/>
        </p:nvSpPr>
        <p:spPr>
          <a:xfrm>
            <a:off x="5146963" y="4460402"/>
            <a:ext cx="1363565" cy="998566"/>
          </a:xfrm>
          <a:prstGeom prst="flowChartConnector">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200" dirty="0"/>
              <a:t>Lean Plant, Dairy and Animal Proteins</a:t>
            </a:r>
          </a:p>
          <a:p>
            <a:pPr algn="ctr"/>
            <a:endParaRPr lang="en-US" sz="1200" dirty="0"/>
          </a:p>
        </p:txBody>
      </p:sp>
      <p:sp>
        <p:nvSpPr>
          <p:cNvPr id="13" name="Flowchart: Connector 12">
            <a:extLst>
              <a:ext uri="{FF2B5EF4-FFF2-40B4-BE49-F238E27FC236}">
                <a16:creationId xmlns:a16="http://schemas.microsoft.com/office/drawing/2014/main" id="{8B44307C-4185-4A9C-2D70-D9F402122E75}"/>
              </a:ext>
            </a:extLst>
          </p:cNvPr>
          <p:cNvSpPr/>
          <p:nvPr/>
        </p:nvSpPr>
        <p:spPr>
          <a:xfrm>
            <a:off x="7310073" y="4460402"/>
            <a:ext cx="1477312" cy="1080862"/>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400" dirty="0"/>
              <a:t>Fruits &amp; Vegetables</a:t>
            </a:r>
          </a:p>
          <a:p>
            <a:pPr algn="ctr"/>
            <a:endParaRPr lang="en-US" dirty="0"/>
          </a:p>
        </p:txBody>
      </p:sp>
    </p:spTree>
    <p:extLst>
      <p:ext uri="{BB962C8B-B14F-4D97-AF65-F5344CB8AC3E}">
        <p14:creationId xmlns:p14="http://schemas.microsoft.com/office/powerpoint/2010/main" val="169419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0FC57-D0E7-ED70-C604-861E1FFEABAF}"/>
              </a:ext>
            </a:extLst>
          </p:cNvPr>
          <p:cNvSpPr txBox="1"/>
          <p:nvPr/>
        </p:nvSpPr>
        <p:spPr>
          <a:xfrm>
            <a:off x="594360" y="301752"/>
            <a:ext cx="7836408" cy="954107"/>
          </a:xfrm>
          <a:prstGeom prst="rect">
            <a:avLst/>
          </a:prstGeom>
          <a:solidFill>
            <a:schemeClr val="accent2">
              <a:lumMod val="60000"/>
              <a:lumOff val="40000"/>
            </a:schemeClr>
          </a:solidFill>
        </p:spPr>
        <p:txBody>
          <a:bodyPr wrap="square" rtlCol="0">
            <a:spAutoFit/>
          </a:bodyPr>
          <a:lstStyle/>
          <a:p>
            <a:pPr algn="ctr"/>
            <a:r>
              <a:rPr lang="en-US" sz="2800" b="1" dirty="0">
                <a:solidFill>
                  <a:schemeClr val="bg1"/>
                </a:solidFill>
              </a:rPr>
              <a:t>HOW DOES MY AGENCY GET AWARDED HPNAP FOOD SUPPORT LINE OF CREDIT?</a:t>
            </a:r>
          </a:p>
        </p:txBody>
      </p:sp>
      <p:sp>
        <p:nvSpPr>
          <p:cNvPr id="3" name="TextBox 2">
            <a:extLst>
              <a:ext uri="{FF2B5EF4-FFF2-40B4-BE49-F238E27FC236}">
                <a16:creationId xmlns:a16="http://schemas.microsoft.com/office/drawing/2014/main" id="{78091C32-7DCA-3F1F-30EF-E868D9DD7179}"/>
              </a:ext>
            </a:extLst>
          </p:cNvPr>
          <p:cNvSpPr txBox="1"/>
          <p:nvPr/>
        </p:nvSpPr>
        <p:spPr>
          <a:xfrm>
            <a:off x="740664" y="2120729"/>
            <a:ext cx="7488936" cy="3416320"/>
          </a:xfrm>
          <a:prstGeom prst="rect">
            <a:avLst/>
          </a:prstGeom>
          <a:solidFill>
            <a:schemeClr val="tx1"/>
          </a:solidFill>
          <a:ln w="6350">
            <a:solidFill>
              <a:schemeClr val="tx1"/>
            </a:solidFill>
          </a:ln>
        </p:spPr>
        <p:txBody>
          <a:bodyPr wrap="square" rtlCol="0">
            <a:spAutoFit/>
          </a:bodyPr>
          <a:lstStyle/>
          <a:p>
            <a:pPr marL="285750" indent="-285750">
              <a:buFont typeface="Arial" panose="020B0604020202020204" pitchFamily="34" charset="0"/>
              <a:buChar char="•"/>
            </a:pPr>
            <a:r>
              <a:rPr lang="en-US" sz="2400" dirty="0">
                <a:solidFill>
                  <a:schemeClr val="bg1"/>
                </a:solidFill>
              </a:rPr>
              <a:t>Long Island Cares offers The HPNAP Food Support Grant Food Line of Credit to agencies for the upcoming </a:t>
            </a:r>
            <a:r>
              <a:rPr lang="en-US" sz="2400" u="sng" dirty="0">
                <a:solidFill>
                  <a:schemeClr val="accent2"/>
                </a:solidFill>
              </a:rPr>
              <a:t>12-month HPNAP contract period which begins July 1, 2026 thru June 30, 2027</a:t>
            </a:r>
            <a:r>
              <a:rPr lang="en-US" sz="2400" dirty="0">
                <a:solidFill>
                  <a:schemeClr val="bg1"/>
                </a:solidFill>
              </a:rPr>
              <a: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 Food line of credit is allocated to agencies by July 1, 2026. </a:t>
            </a:r>
            <a:r>
              <a:rPr lang="en-US" sz="2400" u="sng" dirty="0">
                <a:solidFill>
                  <a:schemeClr val="accent2"/>
                </a:solidFill>
              </a:rPr>
              <a:t>You must re-apply for food support for each HPNAP 12-month contract period (annually), as it is not automatically renewed. </a:t>
            </a:r>
          </a:p>
        </p:txBody>
      </p:sp>
    </p:spTree>
    <p:extLst>
      <p:ext uri="{BB962C8B-B14F-4D97-AF65-F5344CB8AC3E}">
        <p14:creationId xmlns:p14="http://schemas.microsoft.com/office/powerpoint/2010/main" val="324750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7657" y="1005840"/>
            <a:ext cx="5772150" cy="689932"/>
          </a:xfrm>
          <a:prstGeom prst="rect">
            <a:avLst/>
          </a:prstGeom>
          <a:solidFill>
            <a:srgbClr val="92D050">
              <a:alpha val="67057"/>
            </a:srgbClr>
          </a:solidFill>
          <a:ln>
            <a:solidFill>
              <a:srgbClr val="92D050"/>
            </a:solidFill>
          </a:ln>
        </p:spPr>
        <p:txBody>
          <a:bodyPr vert="horz" wrap="square" lIns="0" tIns="0" rIns="0" bIns="0" rtlCol="0">
            <a:spAutoFit/>
          </a:bodyPr>
          <a:lstStyle/>
          <a:p>
            <a:pPr algn="ctr">
              <a:lnSpc>
                <a:spcPts val="2534"/>
              </a:lnSpc>
            </a:pPr>
            <a:r>
              <a:rPr lang="en-US" sz="2400" b="1" dirty="0">
                <a:latin typeface="Rockwell"/>
                <a:cs typeface="Rockwell"/>
              </a:rPr>
              <a:t>WHAT</a:t>
            </a:r>
            <a:r>
              <a:rPr lang="en-US" sz="2400" b="1" spc="-94" dirty="0">
                <a:latin typeface="Rockwell"/>
                <a:cs typeface="Rockwell"/>
              </a:rPr>
              <a:t> </a:t>
            </a:r>
            <a:r>
              <a:rPr lang="en-US" sz="2400" b="1" dirty="0">
                <a:latin typeface="Rockwell"/>
                <a:cs typeface="Rockwell"/>
              </a:rPr>
              <a:t>IS</a:t>
            </a:r>
            <a:r>
              <a:rPr lang="en-US" sz="2400" b="1" spc="-90" dirty="0">
                <a:latin typeface="Rockwell"/>
                <a:cs typeface="Rockwell"/>
              </a:rPr>
              <a:t> </a:t>
            </a:r>
            <a:r>
              <a:rPr lang="en-US" sz="2400" b="1" dirty="0">
                <a:latin typeface="Rockwell"/>
                <a:cs typeface="Rockwell"/>
              </a:rPr>
              <a:t>HPNAP</a:t>
            </a:r>
            <a:r>
              <a:rPr lang="en-US" sz="2400" b="1" spc="-90" dirty="0">
                <a:latin typeface="Rockwell"/>
                <a:cs typeface="Rockwell"/>
              </a:rPr>
              <a:t> </a:t>
            </a:r>
            <a:r>
              <a:rPr lang="en-US" sz="2400" b="1" spc="-8" dirty="0">
                <a:latin typeface="Rockwell"/>
                <a:cs typeface="Rockwell"/>
              </a:rPr>
              <a:t>SHARED</a:t>
            </a:r>
            <a:endParaRPr lang="en-US" sz="2400" dirty="0">
              <a:latin typeface="Rockwell"/>
              <a:cs typeface="Rockwell"/>
            </a:endParaRPr>
          </a:p>
          <a:p>
            <a:pPr marL="1905" algn="ctr">
              <a:tabLst>
                <a:tab pos="2600325" algn="l"/>
              </a:tabLst>
            </a:pPr>
            <a:r>
              <a:rPr lang="en-US" sz="2400" b="1" spc="-8" dirty="0">
                <a:latin typeface="Rockwell"/>
                <a:cs typeface="Rockwell"/>
              </a:rPr>
              <a:t>MAINTENANCE</a:t>
            </a:r>
            <a:r>
              <a:rPr lang="en-US" sz="2400" b="1" dirty="0">
                <a:latin typeface="Rockwell"/>
                <a:cs typeface="Rockwell"/>
              </a:rPr>
              <a:t>	FOOD </a:t>
            </a:r>
            <a:r>
              <a:rPr lang="en-US" sz="2400" b="1" spc="-8" dirty="0">
                <a:latin typeface="Rockwell"/>
                <a:cs typeface="Rockwell"/>
              </a:rPr>
              <a:t>(SMF)</a:t>
            </a:r>
            <a:endParaRPr lang="en-US" sz="2400" dirty="0">
              <a:latin typeface="Rockwell"/>
              <a:cs typeface="Rockwell"/>
            </a:endParaRPr>
          </a:p>
        </p:txBody>
      </p:sp>
      <p:sp>
        <p:nvSpPr>
          <p:cNvPr id="36" name="object 36"/>
          <p:cNvSpPr txBox="1"/>
          <p:nvPr/>
        </p:nvSpPr>
        <p:spPr>
          <a:xfrm>
            <a:off x="628651" y="1943100"/>
            <a:ext cx="7886700" cy="3684983"/>
          </a:xfrm>
          <a:prstGeom prst="rect">
            <a:avLst/>
          </a:prstGeom>
        </p:spPr>
        <p:txBody>
          <a:bodyPr vert="horz" wrap="square" lIns="0" tIns="9525" rIns="0" bIns="0" rtlCol="0">
            <a:spAutoFit/>
          </a:bodyPr>
          <a:lstStyle/>
          <a:p>
            <a:pPr marL="304800" marR="129064" indent="-257175">
              <a:spcBef>
                <a:spcPts val="75"/>
              </a:spcBef>
              <a:buFont typeface="Arial"/>
              <a:buChar char="•"/>
              <a:tabLst>
                <a:tab pos="304800" algn="l"/>
              </a:tabLst>
            </a:pPr>
            <a:r>
              <a:rPr sz="1400" spc="-41" dirty="0">
                <a:solidFill>
                  <a:schemeClr val="tx1">
                    <a:lumMod val="95000"/>
                  </a:schemeClr>
                </a:solidFill>
                <a:latin typeface="Rockwell"/>
                <a:cs typeface="Rockwell"/>
              </a:rPr>
              <a:t>Your</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agency</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is</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assigned</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a</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HPN</a:t>
            </a:r>
            <a:r>
              <a:rPr lang="en-US" sz="1400" dirty="0">
                <a:solidFill>
                  <a:schemeClr val="tx1">
                    <a:lumMod val="95000"/>
                  </a:schemeClr>
                </a:solidFill>
                <a:latin typeface="Rockwell"/>
                <a:cs typeface="Rockwell"/>
              </a:rPr>
              <a:t>A</a:t>
            </a:r>
            <a:r>
              <a:rPr sz="1400" dirty="0">
                <a:solidFill>
                  <a:schemeClr val="tx1">
                    <a:lumMod val="95000"/>
                  </a:schemeClr>
                </a:solidFill>
                <a:latin typeface="Rockwell"/>
                <a:cs typeface="Rockwell"/>
              </a:rPr>
              <a:t>P</a:t>
            </a:r>
            <a:r>
              <a:rPr sz="1400" spc="-41"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Shared</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Maintenance</a:t>
            </a:r>
            <a:r>
              <a:rPr lang="en-US" sz="1400" dirty="0">
                <a:solidFill>
                  <a:schemeClr val="tx1">
                    <a:lumMod val="95000"/>
                  </a:schemeClr>
                </a:solidFill>
                <a:latin typeface="Rockwell"/>
                <a:cs typeface="Rockwell"/>
              </a:rPr>
              <a:t> (SMF)</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Line</a:t>
            </a:r>
            <a:r>
              <a:rPr lang="en-US" sz="1400" dirty="0">
                <a:solidFill>
                  <a:schemeClr val="tx1">
                    <a:lumMod val="95000"/>
                  </a:schemeClr>
                </a:solidFill>
                <a:latin typeface="Rockwell"/>
                <a:cs typeface="Rockwell"/>
              </a:rPr>
              <a:t> </a:t>
            </a:r>
            <a:r>
              <a:rPr sz="1400" dirty="0">
                <a:solidFill>
                  <a:schemeClr val="tx1">
                    <a:lumMod val="95000"/>
                  </a:schemeClr>
                </a:solidFill>
                <a:latin typeface="Rockwell"/>
                <a:cs typeface="Rockwell"/>
              </a:rPr>
              <a:t>of</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Credit</a:t>
            </a:r>
            <a:r>
              <a:rPr sz="1400" spc="-38" dirty="0">
                <a:solidFill>
                  <a:schemeClr val="tx1">
                    <a:lumMod val="95000"/>
                  </a:schemeClr>
                </a:solidFill>
                <a:latin typeface="Rockwell"/>
                <a:cs typeface="Rockwell"/>
              </a:rPr>
              <a:t> </a:t>
            </a:r>
            <a:r>
              <a:rPr sz="1400" spc="-19" dirty="0">
                <a:solidFill>
                  <a:schemeClr val="tx1">
                    <a:lumMod val="95000"/>
                  </a:schemeClr>
                </a:solidFill>
                <a:latin typeface="Rockwell"/>
                <a:cs typeface="Rockwell"/>
              </a:rPr>
              <a:t>by </a:t>
            </a:r>
            <a:r>
              <a:rPr sz="1400" dirty="0">
                <a:solidFill>
                  <a:schemeClr val="tx1">
                    <a:lumMod val="95000"/>
                  </a:schemeClr>
                </a:solidFill>
                <a:latin typeface="Rockwell"/>
                <a:cs typeface="Rockwell"/>
              </a:rPr>
              <a:t>July</a:t>
            </a:r>
            <a:r>
              <a:rPr sz="1400" spc="-71"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1</a:t>
            </a:r>
            <a:r>
              <a:rPr sz="1400" spc="-11" baseline="24305" dirty="0">
                <a:solidFill>
                  <a:schemeClr val="tx1">
                    <a:lumMod val="95000"/>
                  </a:schemeClr>
                </a:solidFill>
                <a:latin typeface="Rockwell"/>
                <a:cs typeface="Rockwell"/>
              </a:rPr>
              <a:t>st</a:t>
            </a:r>
            <a:r>
              <a:rPr sz="1400" spc="-8" dirty="0">
                <a:solidFill>
                  <a:schemeClr val="tx1">
                    <a:lumMod val="95000"/>
                  </a:schemeClr>
                </a:solidFill>
                <a:latin typeface="Rockwell"/>
                <a:cs typeface="Rockwell"/>
              </a:rPr>
              <a:t>,</a:t>
            </a:r>
            <a:r>
              <a:rPr sz="1400" spc="-131"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202</a:t>
            </a:r>
            <a:r>
              <a:rPr lang="en-US" sz="1400" spc="-8" dirty="0">
                <a:solidFill>
                  <a:schemeClr val="tx1">
                    <a:lumMod val="95000"/>
                  </a:schemeClr>
                </a:solidFill>
                <a:latin typeface="Rockwell"/>
                <a:cs typeface="Rockwell"/>
              </a:rPr>
              <a:t>6. </a:t>
            </a:r>
            <a:r>
              <a:rPr sz="1400" spc="-214" dirty="0">
                <a:solidFill>
                  <a:schemeClr val="tx1">
                    <a:lumMod val="95000"/>
                  </a:schemeClr>
                </a:solidFill>
                <a:latin typeface="Rockwell"/>
                <a:cs typeface="Rockwell"/>
              </a:rPr>
              <a:t> </a:t>
            </a:r>
            <a:endParaRPr lang="en-US" sz="1400" spc="-214" dirty="0">
              <a:solidFill>
                <a:schemeClr val="tx1">
                  <a:lumMod val="95000"/>
                </a:schemeClr>
              </a:solidFill>
              <a:latin typeface="Rockwell"/>
              <a:cs typeface="Rockwell"/>
            </a:endParaRPr>
          </a:p>
          <a:p>
            <a:pPr marL="47625" marR="129064">
              <a:spcBef>
                <a:spcPts val="75"/>
              </a:spcBef>
              <a:tabLst>
                <a:tab pos="304800" algn="l"/>
              </a:tabLst>
            </a:pPr>
            <a:endParaRPr lang="en-US" sz="1400" dirty="0">
              <a:solidFill>
                <a:schemeClr val="tx1">
                  <a:lumMod val="95000"/>
                </a:schemeClr>
              </a:solidFill>
              <a:latin typeface="Rockwell"/>
              <a:cs typeface="Rockwell"/>
            </a:endParaRPr>
          </a:p>
          <a:p>
            <a:pPr marL="304800" marR="22860" indent="-257175">
              <a:buFont typeface="Arial"/>
              <a:buChar char="•"/>
              <a:tabLst>
                <a:tab pos="304800" algn="l"/>
              </a:tabLst>
            </a:pPr>
            <a:r>
              <a:rPr sz="1400" dirty="0">
                <a:solidFill>
                  <a:schemeClr val="tx1">
                    <a:lumMod val="95000"/>
                  </a:schemeClr>
                </a:solidFill>
                <a:latin typeface="Rockwell"/>
                <a:cs typeface="Rockwell"/>
              </a:rPr>
              <a:t>The</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foods</a:t>
            </a:r>
            <a:r>
              <a:rPr sz="1400" spc="-34"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available</a:t>
            </a:r>
            <a:r>
              <a:rPr sz="1400" spc="-19" dirty="0">
                <a:solidFill>
                  <a:schemeClr val="tx1">
                    <a:lumMod val="95000"/>
                  </a:schemeClr>
                </a:solidFill>
                <a:latin typeface="Rockwell"/>
                <a:cs typeface="Rockwell"/>
              </a:rPr>
              <a:t> </a:t>
            </a:r>
            <a:r>
              <a:rPr sz="1400" dirty="0">
                <a:solidFill>
                  <a:schemeClr val="tx1">
                    <a:lumMod val="95000"/>
                  </a:schemeClr>
                </a:solidFill>
                <a:latin typeface="Rockwell"/>
                <a:cs typeface="Rockwell"/>
              </a:rPr>
              <a:t>for</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this</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Line</a:t>
            </a:r>
            <a:r>
              <a:rPr sz="1400" spc="-26" dirty="0">
                <a:solidFill>
                  <a:schemeClr val="tx1">
                    <a:lumMod val="95000"/>
                  </a:schemeClr>
                </a:solidFill>
                <a:latin typeface="Rockwell"/>
                <a:cs typeface="Rockwell"/>
              </a:rPr>
              <a:t> </a:t>
            </a:r>
            <a:r>
              <a:rPr sz="1400" dirty="0">
                <a:solidFill>
                  <a:schemeClr val="tx1">
                    <a:lumMod val="95000"/>
                  </a:schemeClr>
                </a:solidFill>
                <a:latin typeface="Rockwell"/>
                <a:cs typeface="Rockwell"/>
              </a:rPr>
              <a:t>of</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Credit</a:t>
            </a:r>
            <a:r>
              <a:rPr sz="1400" spc="-34"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program</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are</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listed</a:t>
            </a:r>
            <a:r>
              <a:rPr sz="1400" spc="-15" dirty="0">
                <a:solidFill>
                  <a:schemeClr val="tx1">
                    <a:lumMod val="95000"/>
                  </a:schemeClr>
                </a:solidFill>
                <a:latin typeface="Rockwell"/>
                <a:cs typeface="Rockwell"/>
              </a:rPr>
              <a:t> </a:t>
            </a:r>
            <a:r>
              <a:rPr sz="1400" dirty="0">
                <a:solidFill>
                  <a:schemeClr val="tx1">
                    <a:lumMod val="95000"/>
                  </a:schemeClr>
                </a:solidFill>
                <a:latin typeface="Rockwell"/>
                <a:cs typeface="Rockwell"/>
              </a:rPr>
              <a:t>daily</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on</a:t>
            </a:r>
            <a:r>
              <a:rPr sz="1400" spc="-38" dirty="0">
                <a:solidFill>
                  <a:schemeClr val="tx1">
                    <a:lumMod val="95000"/>
                  </a:schemeClr>
                </a:solidFill>
                <a:latin typeface="Rockwell"/>
                <a:cs typeface="Rockwell"/>
              </a:rPr>
              <a:t> </a:t>
            </a:r>
            <a:r>
              <a:rPr sz="1400" spc="-19" dirty="0">
                <a:solidFill>
                  <a:schemeClr val="tx1">
                    <a:lumMod val="95000"/>
                  </a:schemeClr>
                </a:solidFill>
                <a:latin typeface="Rockwell"/>
                <a:cs typeface="Rockwell"/>
              </a:rPr>
              <a:t>the </a:t>
            </a:r>
            <a:r>
              <a:rPr sz="1400" dirty="0">
                <a:solidFill>
                  <a:schemeClr val="tx1">
                    <a:lumMod val="95000"/>
                  </a:schemeClr>
                </a:solidFill>
                <a:latin typeface="Rockwell"/>
                <a:cs typeface="Rockwell"/>
              </a:rPr>
              <a:t>donated</a:t>
            </a:r>
            <a:r>
              <a:rPr sz="1400" spc="-56"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menu.</a:t>
            </a:r>
            <a:r>
              <a:rPr sz="1400" spc="-225" dirty="0">
                <a:solidFill>
                  <a:schemeClr val="tx1">
                    <a:lumMod val="95000"/>
                  </a:schemeClr>
                </a:solidFill>
                <a:latin typeface="Rockwell"/>
                <a:cs typeface="Rockwell"/>
              </a:rPr>
              <a:t> </a:t>
            </a:r>
            <a:r>
              <a:rPr lang="en-US" sz="1400" spc="-225" dirty="0">
                <a:solidFill>
                  <a:schemeClr val="tx1">
                    <a:lumMod val="95000"/>
                  </a:schemeClr>
                </a:solidFill>
                <a:latin typeface="Rockwell"/>
                <a:cs typeface="Rockwell"/>
              </a:rPr>
              <a:t> </a:t>
            </a:r>
            <a:r>
              <a:rPr sz="1400" dirty="0">
                <a:solidFill>
                  <a:schemeClr val="tx1">
                    <a:lumMod val="95000"/>
                  </a:schemeClr>
                </a:solidFill>
                <a:latin typeface="Rockwell"/>
                <a:cs typeface="Rockwell"/>
              </a:rPr>
              <a:t>The</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selection</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of</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food</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changes</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throughout</a:t>
            </a:r>
            <a:r>
              <a:rPr sz="1400" spc="-53" dirty="0">
                <a:solidFill>
                  <a:schemeClr val="tx1">
                    <a:lumMod val="95000"/>
                  </a:schemeClr>
                </a:solidFill>
                <a:latin typeface="Rockwell"/>
                <a:cs typeface="Rockwell"/>
              </a:rPr>
              <a:t> </a:t>
            </a:r>
            <a:r>
              <a:rPr sz="1400" dirty="0">
                <a:solidFill>
                  <a:schemeClr val="tx1">
                    <a:lumMod val="95000"/>
                  </a:schemeClr>
                </a:solidFill>
                <a:latin typeface="Rockwell"/>
                <a:cs typeface="Rockwell"/>
              </a:rPr>
              <a:t>the</a:t>
            </a:r>
            <a:r>
              <a:rPr sz="1400" spc="-41"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year.</a:t>
            </a:r>
            <a:r>
              <a:rPr sz="1400" spc="75" dirty="0">
                <a:solidFill>
                  <a:schemeClr val="tx1">
                    <a:lumMod val="95000"/>
                  </a:schemeClr>
                </a:solidFill>
                <a:latin typeface="Rockwell"/>
                <a:cs typeface="Rockwell"/>
              </a:rPr>
              <a:t> </a:t>
            </a:r>
            <a:r>
              <a:rPr sz="1400" spc="-56" dirty="0">
                <a:solidFill>
                  <a:schemeClr val="tx1">
                    <a:lumMod val="95000"/>
                  </a:schemeClr>
                </a:solidFill>
                <a:latin typeface="Rockwell"/>
                <a:cs typeface="Rockwell"/>
              </a:rPr>
              <a:t>You</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are</a:t>
            </a:r>
            <a:r>
              <a:rPr sz="1400" spc="-41" dirty="0">
                <a:solidFill>
                  <a:schemeClr val="tx1">
                    <a:lumMod val="95000"/>
                  </a:schemeClr>
                </a:solidFill>
                <a:latin typeface="Rockwell"/>
                <a:cs typeface="Rockwell"/>
              </a:rPr>
              <a:t> </a:t>
            </a:r>
            <a:r>
              <a:rPr sz="1400" spc="-15" dirty="0">
                <a:solidFill>
                  <a:schemeClr val="tx1">
                    <a:lumMod val="95000"/>
                  </a:schemeClr>
                </a:solidFill>
                <a:latin typeface="Rockwell"/>
                <a:cs typeface="Rockwell"/>
              </a:rPr>
              <a:t>able </a:t>
            </a:r>
            <a:r>
              <a:rPr sz="1400" dirty="0">
                <a:solidFill>
                  <a:schemeClr val="tx1">
                    <a:lumMod val="95000"/>
                  </a:schemeClr>
                </a:solidFill>
                <a:latin typeface="Rockwell"/>
                <a:cs typeface="Rockwell"/>
              </a:rPr>
              <a:t>to</a:t>
            </a:r>
            <a:r>
              <a:rPr sz="1400" spc="-41"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self-</a:t>
            </a:r>
            <a:r>
              <a:rPr sz="1400" dirty="0">
                <a:solidFill>
                  <a:schemeClr val="tx1">
                    <a:lumMod val="95000"/>
                  </a:schemeClr>
                </a:solidFill>
                <a:latin typeface="Rockwell"/>
                <a:cs typeface="Rockwell"/>
              </a:rPr>
              <a:t>select</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the</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foods</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that</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are</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appropriate</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to</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your</a:t>
            </a:r>
            <a:r>
              <a:rPr sz="1400" spc="-49" dirty="0">
                <a:solidFill>
                  <a:schemeClr val="tx1">
                    <a:lumMod val="95000"/>
                  </a:schemeClr>
                </a:solidFill>
                <a:latin typeface="Rockwell"/>
                <a:cs typeface="Rockwell"/>
              </a:rPr>
              <a:t> </a:t>
            </a:r>
            <a:r>
              <a:rPr sz="1400" spc="-26" dirty="0">
                <a:solidFill>
                  <a:schemeClr val="tx1">
                    <a:lumMod val="95000"/>
                  </a:schemeClr>
                </a:solidFill>
                <a:latin typeface="Rockwell"/>
                <a:cs typeface="Rockwell"/>
              </a:rPr>
              <a:t>agency</a:t>
            </a:r>
            <a:r>
              <a:rPr lang="en-US" sz="1400" spc="-26" dirty="0">
                <a:solidFill>
                  <a:schemeClr val="tx1">
                    <a:lumMod val="95000"/>
                  </a:schemeClr>
                </a:solidFill>
                <a:latin typeface="Rockwell"/>
                <a:cs typeface="Rockwell"/>
              </a:rPr>
              <a:t> needs.</a:t>
            </a:r>
          </a:p>
          <a:p>
            <a:pPr marL="47625" marR="22860">
              <a:tabLst>
                <a:tab pos="304800" algn="l"/>
              </a:tabLst>
            </a:pPr>
            <a:endParaRPr sz="1400" dirty="0">
              <a:solidFill>
                <a:schemeClr val="tx1">
                  <a:lumMod val="95000"/>
                </a:schemeClr>
              </a:solidFill>
              <a:latin typeface="Rockwell"/>
              <a:cs typeface="Rockwell"/>
            </a:endParaRPr>
          </a:p>
          <a:p>
            <a:pPr marL="266224" indent="-256699">
              <a:spcBef>
                <a:spcPts val="4"/>
              </a:spcBef>
              <a:buFont typeface="Arial"/>
              <a:buChar char="•"/>
              <a:tabLst>
                <a:tab pos="266224" algn="l"/>
              </a:tabLst>
            </a:pPr>
            <a:r>
              <a:rPr lang="en-US" sz="1400" spc="-8" dirty="0">
                <a:solidFill>
                  <a:schemeClr val="tx1">
                    <a:lumMod val="95000"/>
                  </a:schemeClr>
                </a:solidFill>
                <a:latin typeface="Rockwell"/>
                <a:cs typeface="Rockwell"/>
              </a:rPr>
              <a:t>There</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is</a:t>
            </a:r>
            <a:r>
              <a:rPr lang="en-US" sz="1400" spc="-1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normally</a:t>
            </a:r>
            <a:r>
              <a:rPr lang="en-US" sz="1400" spc="-4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a</a:t>
            </a:r>
            <a:r>
              <a:rPr lang="en-US" sz="1400" spc="-1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shared</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maintenance</a:t>
            </a:r>
            <a:r>
              <a:rPr lang="en-US" sz="1400" spc="-41"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fee</a:t>
            </a:r>
            <a:r>
              <a:rPr lang="en-US" sz="1400" spc="-1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(SMF)</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1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0.18</a:t>
            </a:r>
            <a:r>
              <a:rPr lang="en-US" sz="1400" spc="-26"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per</a:t>
            </a:r>
            <a:r>
              <a:rPr lang="en-US" sz="1400" spc="-1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pound</a:t>
            </a:r>
            <a:r>
              <a:rPr lang="en-US" sz="1400" spc="-1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for</a:t>
            </a:r>
            <a:r>
              <a:rPr lang="en-US" sz="1400" spc="-2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this</a:t>
            </a:r>
            <a:r>
              <a:rPr lang="en-US" sz="1400" spc="-19"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food. This is noted on the ordering portal.</a:t>
            </a:r>
          </a:p>
          <a:p>
            <a:pPr marL="266224" indent="-256699">
              <a:spcBef>
                <a:spcPts val="4"/>
              </a:spcBef>
              <a:buFont typeface="Arial"/>
              <a:buChar char="•"/>
              <a:tabLst>
                <a:tab pos="266224" algn="l"/>
              </a:tabLst>
            </a:pPr>
            <a:endParaRPr lang="en-US" sz="1400" dirty="0">
              <a:solidFill>
                <a:schemeClr val="tx1">
                  <a:lumMod val="95000"/>
                </a:schemeClr>
              </a:solidFill>
              <a:latin typeface="Rockwell"/>
              <a:cs typeface="Rockwell"/>
            </a:endParaRPr>
          </a:p>
          <a:p>
            <a:pPr marL="266700" marR="3810" indent="-257175">
              <a:buFont typeface="Arial"/>
              <a:buChar char="•"/>
              <a:tabLst>
                <a:tab pos="266700" algn="l"/>
              </a:tabLst>
            </a:pPr>
            <a:r>
              <a:rPr lang="en-US" sz="1400" dirty="0">
                <a:solidFill>
                  <a:schemeClr val="tx1">
                    <a:lumMod val="95000"/>
                  </a:schemeClr>
                </a:solidFill>
                <a:latin typeface="Rockwell"/>
                <a:cs typeface="Rockwell"/>
              </a:rPr>
              <a:t>The</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HPNAP</a:t>
            </a:r>
            <a:r>
              <a:rPr lang="en-US" sz="1400" spc="-38"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shared</a:t>
            </a:r>
            <a:r>
              <a:rPr lang="en-US" sz="1400" spc="-4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maintenance</a:t>
            </a:r>
            <a:r>
              <a:rPr lang="en-US" sz="1400" spc="-5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line</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38"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credit</a:t>
            </a:r>
            <a:r>
              <a:rPr lang="en-US" sz="1400" spc="-41"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allows</a:t>
            </a:r>
            <a:r>
              <a:rPr lang="en-US" sz="1400" spc="-6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agencies</a:t>
            </a:r>
            <a:r>
              <a:rPr lang="en-US" sz="1400" spc="-5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to</a:t>
            </a:r>
            <a:r>
              <a:rPr lang="en-US" sz="1400" spc="-30"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order</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this</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nutritious</a:t>
            </a:r>
            <a:r>
              <a:rPr lang="en-US" sz="1400" spc="-41"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food</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up</a:t>
            </a:r>
            <a:r>
              <a:rPr lang="en-US" sz="1400" spc="-45" dirty="0">
                <a:solidFill>
                  <a:schemeClr val="tx1">
                    <a:lumMod val="95000"/>
                  </a:schemeClr>
                </a:solidFill>
                <a:latin typeface="Rockwell"/>
                <a:cs typeface="Rockwell"/>
              </a:rPr>
              <a:t> </a:t>
            </a:r>
            <a:r>
              <a:rPr lang="en-US" sz="1400" spc="-19" dirty="0">
                <a:solidFill>
                  <a:schemeClr val="tx1">
                    <a:lumMod val="95000"/>
                  </a:schemeClr>
                </a:solidFill>
                <a:latin typeface="Rockwell"/>
                <a:cs typeface="Rockwell"/>
              </a:rPr>
              <a:t>to </a:t>
            </a:r>
            <a:r>
              <a:rPr lang="en-US" sz="1400" dirty="0">
                <a:solidFill>
                  <a:schemeClr val="tx1">
                    <a:lumMod val="95000"/>
                  </a:schemeClr>
                </a:solidFill>
                <a:latin typeface="Rockwell"/>
                <a:cs typeface="Rockwell"/>
              </a:rPr>
              <a:t>the</a:t>
            </a:r>
            <a:r>
              <a:rPr lang="en-US" sz="1400" spc="-4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maximum</a:t>
            </a:r>
            <a:r>
              <a:rPr lang="en-US" sz="1400" spc="-41"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1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the</a:t>
            </a:r>
            <a:r>
              <a:rPr lang="en-US" sz="1400" spc="-2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assigned</a:t>
            </a:r>
            <a:r>
              <a:rPr lang="en-US" sz="1400" spc="-26"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HPNAP</a:t>
            </a:r>
            <a:r>
              <a:rPr lang="en-US" sz="1400" spc="-26"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Shared</a:t>
            </a:r>
            <a:r>
              <a:rPr lang="en-US" sz="1400" spc="-38"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Maintenance</a:t>
            </a:r>
            <a:r>
              <a:rPr lang="en-US" sz="1400" spc="-45"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line</a:t>
            </a:r>
            <a:r>
              <a:rPr lang="en-US" sz="1400" spc="-1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26" dirty="0">
                <a:solidFill>
                  <a:schemeClr val="tx1">
                    <a:lumMod val="95000"/>
                  </a:schemeClr>
                </a:solidFill>
                <a:latin typeface="Rockwell"/>
                <a:cs typeface="Rockwell"/>
              </a:rPr>
              <a:t> </a:t>
            </a:r>
            <a:r>
              <a:rPr lang="en-US" sz="1400" spc="-19" dirty="0">
                <a:solidFill>
                  <a:schemeClr val="tx1">
                    <a:lumMod val="95000"/>
                  </a:schemeClr>
                </a:solidFill>
                <a:latin typeface="Rockwell"/>
                <a:cs typeface="Rockwell"/>
              </a:rPr>
              <a:t>Credit.</a:t>
            </a:r>
            <a:r>
              <a:rPr lang="en-US" sz="1400" spc="-12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Once</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your</a:t>
            </a:r>
            <a:r>
              <a:rPr lang="en-US" sz="1400" spc="-26"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agency reaches</a:t>
            </a:r>
            <a:r>
              <a:rPr lang="en-US" sz="1400" spc="-6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the</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end</a:t>
            </a:r>
            <a:r>
              <a:rPr lang="en-US" sz="1400" spc="-26"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2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your</a:t>
            </a:r>
            <a:r>
              <a:rPr lang="en-US" sz="1400" spc="-30"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HPNAP</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SMF</a:t>
            </a:r>
            <a:r>
              <a:rPr lang="en-US" sz="1400" spc="-3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Line</a:t>
            </a:r>
            <a:r>
              <a:rPr lang="en-US" sz="1400" spc="-2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of</a:t>
            </a:r>
            <a:r>
              <a:rPr lang="en-US" sz="1400" spc="-34" dirty="0">
                <a:solidFill>
                  <a:schemeClr val="tx1">
                    <a:lumMod val="95000"/>
                  </a:schemeClr>
                </a:solidFill>
                <a:latin typeface="Rockwell"/>
                <a:cs typeface="Rockwell"/>
              </a:rPr>
              <a:t> </a:t>
            </a:r>
            <a:r>
              <a:rPr lang="en-US" sz="1400" spc="-19" dirty="0">
                <a:solidFill>
                  <a:schemeClr val="tx1">
                    <a:lumMod val="95000"/>
                  </a:schemeClr>
                </a:solidFill>
                <a:latin typeface="Rockwell"/>
                <a:cs typeface="Rockwell"/>
              </a:rPr>
              <a:t>Credit,</a:t>
            </a:r>
            <a:r>
              <a:rPr lang="en-US" sz="1400" spc="-124"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you</a:t>
            </a:r>
            <a:r>
              <a:rPr lang="en-US" sz="1400" spc="-23"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can</a:t>
            </a:r>
            <a:r>
              <a:rPr lang="en-US" sz="1400" spc="-38"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continue</a:t>
            </a:r>
            <a:r>
              <a:rPr lang="en-US" sz="1400" spc="-26"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to</a:t>
            </a:r>
            <a:r>
              <a:rPr lang="en-US" sz="1400" spc="-15" dirty="0">
                <a:solidFill>
                  <a:schemeClr val="tx1">
                    <a:lumMod val="95000"/>
                  </a:schemeClr>
                </a:solidFill>
                <a:latin typeface="Rockwell"/>
                <a:cs typeface="Rockwell"/>
              </a:rPr>
              <a:t> </a:t>
            </a:r>
            <a:r>
              <a:rPr lang="en-US" sz="1400" spc="-8" dirty="0">
                <a:solidFill>
                  <a:schemeClr val="tx1">
                    <a:lumMod val="95000"/>
                  </a:schemeClr>
                </a:solidFill>
                <a:latin typeface="Rockwell"/>
                <a:cs typeface="Rockwell"/>
              </a:rPr>
              <a:t>order</a:t>
            </a:r>
            <a:r>
              <a:rPr lang="en-US" sz="1400" spc="-19"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this</a:t>
            </a:r>
            <a:r>
              <a:rPr lang="en-US" sz="1400" spc="-38" dirty="0">
                <a:solidFill>
                  <a:schemeClr val="tx1">
                    <a:lumMod val="95000"/>
                  </a:schemeClr>
                </a:solidFill>
                <a:latin typeface="Rockwell"/>
                <a:cs typeface="Rockwell"/>
              </a:rPr>
              <a:t> </a:t>
            </a:r>
            <a:r>
              <a:rPr lang="en-US" sz="1400" dirty="0">
                <a:solidFill>
                  <a:schemeClr val="tx1">
                    <a:lumMod val="95000"/>
                  </a:schemeClr>
                </a:solidFill>
                <a:latin typeface="Rockwell"/>
                <a:cs typeface="Rockwell"/>
              </a:rPr>
              <a:t>food</a:t>
            </a:r>
            <a:r>
              <a:rPr lang="en-US" sz="1400" spc="-23" dirty="0">
                <a:solidFill>
                  <a:schemeClr val="tx1">
                    <a:lumMod val="95000"/>
                  </a:schemeClr>
                </a:solidFill>
                <a:latin typeface="Rockwell"/>
                <a:cs typeface="Rockwell"/>
              </a:rPr>
              <a:t> </a:t>
            </a:r>
            <a:r>
              <a:rPr lang="en-US" sz="1400" b="1" u="sng" spc="-8" dirty="0">
                <a:solidFill>
                  <a:schemeClr val="tx1">
                    <a:lumMod val="95000"/>
                  </a:schemeClr>
                </a:solidFill>
                <a:latin typeface="Rockwell"/>
                <a:cs typeface="Rockwell"/>
              </a:rPr>
              <a:t>however, </a:t>
            </a:r>
            <a:r>
              <a:rPr lang="en-US" sz="1400" b="1" u="sng" dirty="0">
                <a:solidFill>
                  <a:schemeClr val="tx1">
                    <a:lumMod val="95000"/>
                  </a:schemeClr>
                </a:solidFill>
                <a:latin typeface="Rockwell"/>
                <a:cs typeface="Rockwell"/>
              </a:rPr>
              <a:t>your</a:t>
            </a:r>
            <a:r>
              <a:rPr lang="en-US" sz="1400" b="1" u="sng" spc="-38" dirty="0">
                <a:solidFill>
                  <a:schemeClr val="tx1">
                    <a:lumMod val="95000"/>
                  </a:schemeClr>
                </a:solidFill>
                <a:latin typeface="Rockwell"/>
                <a:cs typeface="Rockwell"/>
              </a:rPr>
              <a:t> </a:t>
            </a:r>
            <a:r>
              <a:rPr lang="en-US" sz="1400" b="1" u="sng" dirty="0">
                <a:solidFill>
                  <a:schemeClr val="tx1">
                    <a:lumMod val="95000"/>
                  </a:schemeClr>
                </a:solidFill>
                <a:latin typeface="Rockwell"/>
                <a:cs typeface="Rockwell"/>
              </a:rPr>
              <a:t>agency</a:t>
            </a:r>
            <a:r>
              <a:rPr lang="en-US" sz="1400" b="1" u="sng" spc="-45" dirty="0">
                <a:solidFill>
                  <a:schemeClr val="tx1">
                    <a:lumMod val="95000"/>
                  </a:schemeClr>
                </a:solidFill>
                <a:latin typeface="Rockwell"/>
                <a:cs typeface="Rockwell"/>
              </a:rPr>
              <a:t> </a:t>
            </a:r>
            <a:r>
              <a:rPr lang="en-US" sz="1400" b="1" u="sng" dirty="0">
                <a:solidFill>
                  <a:schemeClr val="tx1">
                    <a:lumMod val="95000"/>
                  </a:schemeClr>
                </a:solidFill>
                <a:latin typeface="Rockwell"/>
                <a:cs typeface="Rockwell"/>
              </a:rPr>
              <a:t>will</a:t>
            </a:r>
            <a:r>
              <a:rPr lang="en-US" sz="1400" b="1" u="sng" spc="-34" dirty="0">
                <a:solidFill>
                  <a:schemeClr val="tx1">
                    <a:lumMod val="95000"/>
                  </a:schemeClr>
                </a:solidFill>
                <a:latin typeface="Rockwell"/>
                <a:cs typeface="Rockwell"/>
              </a:rPr>
              <a:t> </a:t>
            </a:r>
            <a:r>
              <a:rPr lang="en-US" sz="1400" b="1" u="sng" dirty="0">
                <a:solidFill>
                  <a:schemeClr val="tx1">
                    <a:lumMod val="95000"/>
                  </a:schemeClr>
                </a:solidFill>
                <a:latin typeface="Rockwell"/>
                <a:cs typeface="Rockwell"/>
              </a:rPr>
              <a:t>be</a:t>
            </a:r>
            <a:r>
              <a:rPr lang="en-US" sz="1400" b="1" u="sng" spc="-26" dirty="0">
                <a:solidFill>
                  <a:schemeClr val="tx1">
                    <a:lumMod val="95000"/>
                  </a:schemeClr>
                </a:solidFill>
                <a:latin typeface="Rockwell"/>
                <a:cs typeface="Rockwell"/>
              </a:rPr>
              <a:t> </a:t>
            </a:r>
            <a:r>
              <a:rPr lang="en-US" sz="1400" b="1" u="sng" dirty="0">
                <a:solidFill>
                  <a:schemeClr val="tx1">
                    <a:lumMod val="95000"/>
                  </a:schemeClr>
                </a:solidFill>
                <a:latin typeface="Rockwell"/>
                <a:cs typeface="Rockwell"/>
              </a:rPr>
              <a:t>billed</a:t>
            </a:r>
            <a:r>
              <a:rPr lang="en-US" sz="1400" b="1" u="sng" spc="-34" dirty="0">
                <a:solidFill>
                  <a:schemeClr val="tx1">
                    <a:lumMod val="95000"/>
                  </a:schemeClr>
                </a:solidFill>
                <a:latin typeface="Rockwell"/>
                <a:cs typeface="Rockwell"/>
              </a:rPr>
              <a:t> </a:t>
            </a:r>
            <a:r>
              <a:rPr lang="en-US" sz="1400" b="1" u="sng" spc="-8" dirty="0">
                <a:solidFill>
                  <a:schemeClr val="tx1">
                    <a:lumMod val="95000"/>
                  </a:schemeClr>
                </a:solidFill>
                <a:latin typeface="Rockwell"/>
                <a:cs typeface="Rockwell"/>
              </a:rPr>
              <a:t>directly</a:t>
            </a:r>
            <a:r>
              <a:rPr lang="en-US" sz="1400" b="1" u="sng" spc="-45" dirty="0">
                <a:solidFill>
                  <a:schemeClr val="tx1">
                    <a:lumMod val="95000"/>
                  </a:schemeClr>
                </a:solidFill>
                <a:latin typeface="Rockwell"/>
                <a:cs typeface="Rockwell"/>
              </a:rPr>
              <a:t> </a:t>
            </a:r>
            <a:r>
              <a:rPr lang="en-US" sz="1400" b="1" u="sng" dirty="0">
                <a:solidFill>
                  <a:schemeClr val="tx1">
                    <a:lumMod val="95000"/>
                  </a:schemeClr>
                </a:solidFill>
                <a:latin typeface="Rockwell"/>
                <a:cs typeface="Rockwell"/>
              </a:rPr>
              <a:t>each</a:t>
            </a:r>
            <a:r>
              <a:rPr lang="en-US" sz="1400" b="1" u="sng" spc="-41" dirty="0">
                <a:solidFill>
                  <a:schemeClr val="tx1">
                    <a:lumMod val="95000"/>
                  </a:schemeClr>
                </a:solidFill>
                <a:latin typeface="Rockwell"/>
                <a:cs typeface="Rockwell"/>
              </a:rPr>
              <a:t> </a:t>
            </a:r>
            <a:r>
              <a:rPr lang="en-US" sz="1400" b="1" u="sng" spc="-8" dirty="0">
                <a:solidFill>
                  <a:schemeClr val="tx1">
                    <a:lumMod val="95000"/>
                  </a:schemeClr>
                </a:solidFill>
                <a:latin typeface="Rockwell"/>
                <a:cs typeface="Rockwell"/>
              </a:rPr>
              <a:t>month</a:t>
            </a:r>
            <a:r>
              <a:rPr lang="en-US" sz="1400" spc="-8" dirty="0">
                <a:solidFill>
                  <a:schemeClr val="tx1">
                    <a:lumMod val="95000"/>
                  </a:schemeClr>
                </a:solidFill>
                <a:latin typeface="Rockwell"/>
                <a:cs typeface="Rockwell"/>
              </a:rPr>
              <a:t>.</a:t>
            </a:r>
            <a:endParaRPr lang="en-US" sz="1400" dirty="0">
              <a:solidFill>
                <a:schemeClr val="tx1">
                  <a:lumMod val="95000"/>
                </a:schemeClr>
              </a:solidFill>
              <a:latin typeface="Rockwell"/>
              <a:cs typeface="Rockwell"/>
            </a:endParaRPr>
          </a:p>
          <a:p>
            <a:pPr>
              <a:spcBef>
                <a:spcPts val="49"/>
              </a:spcBef>
              <a:buClr>
                <a:srgbClr val="52524F"/>
              </a:buClr>
              <a:buFont typeface="Arial"/>
              <a:buChar char="•"/>
            </a:pPr>
            <a:endParaRPr sz="1400" dirty="0">
              <a:solidFill>
                <a:schemeClr val="tx1">
                  <a:lumMod val="95000"/>
                </a:schemeClr>
              </a:solidFill>
              <a:latin typeface="Rockwell"/>
              <a:cs typeface="Rockwell"/>
            </a:endParaRPr>
          </a:p>
          <a:p>
            <a:pPr marL="304800" marR="210026" indent="-257175">
              <a:buFont typeface="Arial"/>
              <a:buChar char="•"/>
              <a:tabLst>
                <a:tab pos="304800" algn="l"/>
              </a:tabLst>
            </a:pPr>
            <a:r>
              <a:rPr sz="1400" dirty="0">
                <a:solidFill>
                  <a:schemeClr val="tx1">
                    <a:lumMod val="95000"/>
                  </a:schemeClr>
                </a:solidFill>
                <a:latin typeface="Rockwell"/>
                <a:cs typeface="Rockwell"/>
              </a:rPr>
              <a:t>Sometimes</a:t>
            </a:r>
            <a:r>
              <a:rPr sz="1400" spc="-71" dirty="0">
                <a:solidFill>
                  <a:schemeClr val="tx1">
                    <a:lumMod val="95000"/>
                  </a:schemeClr>
                </a:solidFill>
                <a:latin typeface="Rockwell"/>
                <a:cs typeface="Rockwell"/>
              </a:rPr>
              <a:t> </a:t>
            </a:r>
            <a:r>
              <a:rPr sz="1400" dirty="0">
                <a:solidFill>
                  <a:schemeClr val="tx1">
                    <a:lumMod val="95000"/>
                  </a:schemeClr>
                </a:solidFill>
                <a:latin typeface="Rockwell"/>
                <a:cs typeface="Rockwell"/>
              </a:rPr>
              <a:t>we</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have</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extra</a:t>
            </a:r>
            <a:r>
              <a:rPr sz="1400" spc="-34" dirty="0">
                <a:solidFill>
                  <a:schemeClr val="tx1">
                    <a:lumMod val="95000"/>
                  </a:schemeClr>
                </a:solidFill>
                <a:latin typeface="Rockwell"/>
                <a:cs typeface="Rockwell"/>
              </a:rPr>
              <a:t> </a:t>
            </a:r>
            <a:r>
              <a:rPr sz="1400" spc="-15" dirty="0">
                <a:solidFill>
                  <a:schemeClr val="tx1">
                    <a:lumMod val="95000"/>
                  </a:schemeClr>
                </a:solidFill>
                <a:latin typeface="Rockwell"/>
                <a:cs typeface="Rockwell"/>
              </a:rPr>
              <a:t>funding,</a:t>
            </a:r>
            <a:r>
              <a:rPr lang="en-US" sz="1400" spc="-15" dirty="0">
                <a:solidFill>
                  <a:schemeClr val="tx1">
                    <a:lumMod val="95000"/>
                  </a:schemeClr>
                </a:solidFill>
                <a:latin typeface="Rockwell"/>
                <a:cs typeface="Rockwell"/>
              </a:rPr>
              <a:t> </a:t>
            </a:r>
            <a:r>
              <a:rPr sz="1400" spc="-158" dirty="0">
                <a:solidFill>
                  <a:schemeClr val="tx1">
                    <a:lumMod val="95000"/>
                  </a:schemeClr>
                </a:solidFill>
                <a:latin typeface="Rockwell"/>
                <a:cs typeface="Rockwell"/>
              </a:rPr>
              <a:t> </a:t>
            </a:r>
            <a:r>
              <a:rPr sz="1400" spc="-38" dirty="0">
                <a:solidFill>
                  <a:schemeClr val="tx1">
                    <a:lumMod val="95000"/>
                  </a:schemeClr>
                </a:solidFill>
                <a:latin typeface="Rockwell"/>
                <a:cs typeface="Rockwell"/>
              </a:rPr>
              <a:t>re-</a:t>
            </a:r>
            <a:r>
              <a:rPr sz="1400" dirty="0">
                <a:solidFill>
                  <a:schemeClr val="tx1">
                    <a:lumMod val="95000"/>
                  </a:schemeClr>
                </a:solidFill>
                <a:latin typeface="Rockwell"/>
                <a:cs typeface="Rockwell"/>
              </a:rPr>
              <a:t>allocations</a:t>
            </a:r>
            <a:r>
              <a:rPr sz="1400" spc="-26" dirty="0">
                <a:solidFill>
                  <a:schemeClr val="tx1">
                    <a:lumMod val="95000"/>
                  </a:schemeClr>
                </a:solidFill>
                <a:latin typeface="Rockwell"/>
                <a:cs typeface="Rockwell"/>
              </a:rPr>
              <a:t> </a:t>
            </a:r>
            <a:r>
              <a:rPr sz="1400" dirty="0">
                <a:solidFill>
                  <a:schemeClr val="tx1">
                    <a:lumMod val="95000"/>
                  </a:schemeClr>
                </a:solidFill>
                <a:latin typeface="Rockwell"/>
                <a:cs typeface="Rockwell"/>
              </a:rPr>
              <a:t>for</a:t>
            </a:r>
            <a:r>
              <a:rPr sz="1400" spc="-38" dirty="0">
                <a:solidFill>
                  <a:schemeClr val="tx1">
                    <a:lumMod val="95000"/>
                  </a:schemeClr>
                </a:solidFill>
                <a:latin typeface="Rockwell"/>
                <a:cs typeface="Rockwell"/>
              </a:rPr>
              <a:t> </a:t>
            </a:r>
            <a:r>
              <a:rPr sz="1400" dirty="0">
                <a:solidFill>
                  <a:schemeClr val="tx1">
                    <a:lumMod val="95000"/>
                  </a:schemeClr>
                </a:solidFill>
                <a:latin typeface="Rockwell"/>
                <a:cs typeface="Rockwell"/>
              </a:rPr>
              <a:t>more</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HPNAP</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SMF</a:t>
            </a:r>
            <a:r>
              <a:rPr sz="1400" spc="-30" dirty="0">
                <a:solidFill>
                  <a:schemeClr val="tx1">
                    <a:lumMod val="95000"/>
                  </a:schemeClr>
                </a:solidFill>
                <a:latin typeface="Rockwell"/>
                <a:cs typeface="Rockwell"/>
              </a:rPr>
              <a:t> </a:t>
            </a:r>
            <a:r>
              <a:rPr sz="1400" spc="-15" dirty="0">
                <a:solidFill>
                  <a:schemeClr val="tx1">
                    <a:lumMod val="95000"/>
                  </a:schemeClr>
                </a:solidFill>
                <a:latin typeface="Rockwell"/>
                <a:cs typeface="Rockwell"/>
              </a:rPr>
              <a:t>Line </a:t>
            </a:r>
            <a:r>
              <a:rPr sz="1400" dirty="0">
                <a:solidFill>
                  <a:schemeClr val="tx1">
                    <a:lumMod val="95000"/>
                  </a:schemeClr>
                </a:solidFill>
                <a:latin typeface="Rockwell"/>
                <a:cs typeface="Rockwell"/>
              </a:rPr>
              <a:t>which</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may</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become</a:t>
            </a:r>
            <a:r>
              <a:rPr sz="1400" spc="-30"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available</a:t>
            </a:r>
            <a:r>
              <a:rPr sz="1400" spc="-19" dirty="0">
                <a:solidFill>
                  <a:schemeClr val="tx1">
                    <a:lumMod val="95000"/>
                  </a:schemeClr>
                </a:solidFill>
                <a:latin typeface="Rockwell"/>
                <a:cs typeface="Rockwell"/>
              </a:rPr>
              <a:t> </a:t>
            </a:r>
            <a:r>
              <a:rPr sz="1400" dirty="0">
                <a:solidFill>
                  <a:schemeClr val="tx1">
                    <a:lumMod val="95000"/>
                  </a:schemeClr>
                </a:solidFill>
                <a:latin typeface="Rockwell"/>
                <a:cs typeface="Rockwell"/>
              </a:rPr>
              <a:t>to</a:t>
            </a:r>
            <a:r>
              <a:rPr sz="1400" spc="-19" dirty="0">
                <a:solidFill>
                  <a:schemeClr val="tx1">
                    <a:lumMod val="95000"/>
                  </a:schemeClr>
                </a:solidFill>
                <a:latin typeface="Rockwell"/>
                <a:cs typeface="Rockwell"/>
              </a:rPr>
              <a:t> </a:t>
            </a:r>
            <a:r>
              <a:rPr sz="1400" dirty="0">
                <a:solidFill>
                  <a:schemeClr val="tx1">
                    <a:lumMod val="95000"/>
                  </a:schemeClr>
                </a:solidFill>
                <a:latin typeface="Rockwell"/>
                <a:cs typeface="Rockwell"/>
              </a:rPr>
              <a:t>you</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but</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not</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until</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after</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the</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first</a:t>
            </a:r>
            <a:r>
              <a:rPr sz="1400" spc="-15" dirty="0">
                <a:solidFill>
                  <a:schemeClr val="tx1">
                    <a:lumMod val="95000"/>
                  </a:schemeClr>
                </a:solidFill>
                <a:latin typeface="Rockwell"/>
                <a:cs typeface="Rockwell"/>
              </a:rPr>
              <a:t> </a:t>
            </a:r>
            <a:r>
              <a:rPr sz="1400" dirty="0">
                <a:solidFill>
                  <a:schemeClr val="tx1">
                    <a:lumMod val="95000"/>
                  </a:schemeClr>
                </a:solidFill>
                <a:latin typeface="Rockwell"/>
                <a:cs typeface="Rockwell"/>
              </a:rPr>
              <a:t>6</a:t>
            </a:r>
            <a:r>
              <a:rPr sz="1400" spc="-23" dirty="0">
                <a:solidFill>
                  <a:schemeClr val="tx1">
                    <a:lumMod val="95000"/>
                  </a:schemeClr>
                </a:solidFill>
                <a:latin typeface="Rockwell"/>
                <a:cs typeface="Rockwell"/>
              </a:rPr>
              <a:t> </a:t>
            </a:r>
            <a:r>
              <a:rPr sz="1400" dirty="0">
                <a:solidFill>
                  <a:schemeClr val="tx1">
                    <a:lumMod val="95000"/>
                  </a:schemeClr>
                </a:solidFill>
                <a:latin typeface="Rockwell"/>
                <a:cs typeface="Rockwell"/>
              </a:rPr>
              <a:t>months</a:t>
            </a:r>
            <a:r>
              <a:rPr sz="1400" spc="-41" dirty="0">
                <a:solidFill>
                  <a:schemeClr val="tx1">
                    <a:lumMod val="95000"/>
                  </a:schemeClr>
                </a:solidFill>
                <a:latin typeface="Rockwell"/>
                <a:cs typeface="Rockwell"/>
              </a:rPr>
              <a:t> </a:t>
            </a:r>
            <a:r>
              <a:rPr sz="1400" dirty="0">
                <a:solidFill>
                  <a:schemeClr val="tx1">
                    <a:lumMod val="95000"/>
                  </a:schemeClr>
                </a:solidFill>
                <a:latin typeface="Rockwell"/>
                <a:cs typeface="Rockwell"/>
              </a:rPr>
              <a:t>of</a:t>
            </a:r>
            <a:r>
              <a:rPr sz="1400" spc="-19" dirty="0">
                <a:solidFill>
                  <a:schemeClr val="tx1">
                    <a:lumMod val="95000"/>
                  </a:schemeClr>
                </a:solidFill>
                <a:latin typeface="Rockwell"/>
                <a:cs typeface="Rockwell"/>
              </a:rPr>
              <a:t> the </a:t>
            </a:r>
            <a:r>
              <a:rPr sz="1400" dirty="0">
                <a:solidFill>
                  <a:schemeClr val="tx1">
                    <a:lumMod val="95000"/>
                  </a:schemeClr>
                </a:solidFill>
                <a:latin typeface="Rockwell"/>
                <a:cs typeface="Rockwell"/>
              </a:rPr>
              <a:t>HPNAP</a:t>
            </a:r>
            <a:r>
              <a:rPr sz="1400" spc="-83" dirty="0">
                <a:solidFill>
                  <a:schemeClr val="tx1">
                    <a:lumMod val="95000"/>
                  </a:schemeClr>
                </a:solidFill>
                <a:latin typeface="Rockwell"/>
                <a:cs typeface="Rockwell"/>
              </a:rPr>
              <a:t> </a:t>
            </a:r>
            <a:r>
              <a:rPr sz="1400" dirty="0">
                <a:solidFill>
                  <a:schemeClr val="tx1">
                    <a:lumMod val="95000"/>
                  </a:schemeClr>
                </a:solidFill>
                <a:latin typeface="Rockwell"/>
                <a:cs typeface="Rockwell"/>
              </a:rPr>
              <a:t>contract</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period.</a:t>
            </a:r>
            <a:r>
              <a:rPr sz="1400" spc="-150" dirty="0">
                <a:solidFill>
                  <a:schemeClr val="tx1">
                    <a:lumMod val="95000"/>
                  </a:schemeClr>
                </a:solidFill>
                <a:latin typeface="Rockwell"/>
                <a:cs typeface="Rockwell"/>
              </a:rPr>
              <a:t> </a:t>
            </a:r>
            <a:r>
              <a:rPr sz="1400" dirty="0">
                <a:solidFill>
                  <a:schemeClr val="tx1">
                    <a:lumMod val="95000"/>
                  </a:schemeClr>
                </a:solidFill>
                <a:latin typeface="Rockwell"/>
                <a:cs typeface="Rockwell"/>
              </a:rPr>
              <a:t>Until</a:t>
            </a:r>
            <a:r>
              <a:rPr sz="1400" spc="-30" dirty="0">
                <a:solidFill>
                  <a:schemeClr val="tx1">
                    <a:lumMod val="95000"/>
                  </a:schemeClr>
                </a:solidFill>
                <a:latin typeface="Rockwell"/>
                <a:cs typeface="Rockwell"/>
              </a:rPr>
              <a:t> </a:t>
            </a:r>
            <a:r>
              <a:rPr sz="1400" dirty="0">
                <a:solidFill>
                  <a:schemeClr val="tx1">
                    <a:lumMod val="95000"/>
                  </a:schemeClr>
                </a:solidFill>
                <a:latin typeface="Rockwell"/>
                <a:cs typeface="Rockwell"/>
              </a:rPr>
              <a:t>a</a:t>
            </a:r>
            <a:r>
              <a:rPr sz="1400" spc="-19" dirty="0">
                <a:solidFill>
                  <a:schemeClr val="tx1">
                    <a:lumMod val="95000"/>
                  </a:schemeClr>
                </a:solidFill>
                <a:latin typeface="Rockwell"/>
                <a:cs typeface="Rockwell"/>
              </a:rPr>
              <a:t> </a:t>
            </a:r>
            <a:r>
              <a:rPr sz="1400" dirty="0">
                <a:solidFill>
                  <a:schemeClr val="tx1">
                    <a:lumMod val="95000"/>
                  </a:schemeClr>
                </a:solidFill>
                <a:latin typeface="Rockwell"/>
                <a:cs typeface="Rockwell"/>
              </a:rPr>
              <a:t>credit</a:t>
            </a:r>
            <a:r>
              <a:rPr sz="1400" spc="-26" dirty="0">
                <a:solidFill>
                  <a:schemeClr val="tx1">
                    <a:lumMod val="95000"/>
                  </a:schemeClr>
                </a:solidFill>
                <a:latin typeface="Rockwell"/>
                <a:cs typeface="Rockwell"/>
              </a:rPr>
              <a:t> </a:t>
            </a:r>
            <a:r>
              <a:rPr sz="1400" dirty="0">
                <a:solidFill>
                  <a:schemeClr val="tx1">
                    <a:lumMod val="95000"/>
                  </a:schemeClr>
                </a:solidFill>
                <a:latin typeface="Rockwell"/>
                <a:cs typeface="Rockwell"/>
              </a:rPr>
              <a:t>is</a:t>
            </a:r>
            <a:r>
              <a:rPr sz="1400" spc="-30"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issued,</a:t>
            </a:r>
            <a:r>
              <a:rPr sz="1400" spc="-150" dirty="0">
                <a:solidFill>
                  <a:schemeClr val="tx1">
                    <a:lumMod val="95000"/>
                  </a:schemeClr>
                </a:solidFill>
                <a:latin typeface="Rockwell"/>
                <a:cs typeface="Rockwell"/>
              </a:rPr>
              <a:t> </a:t>
            </a:r>
            <a:r>
              <a:rPr sz="1400" dirty="0">
                <a:solidFill>
                  <a:schemeClr val="tx1">
                    <a:lumMod val="95000"/>
                  </a:schemeClr>
                </a:solidFill>
                <a:latin typeface="Rockwell"/>
                <a:cs typeface="Rockwell"/>
              </a:rPr>
              <a:t>you</a:t>
            </a:r>
            <a:r>
              <a:rPr sz="1400" spc="-45" dirty="0">
                <a:solidFill>
                  <a:schemeClr val="tx1">
                    <a:lumMod val="95000"/>
                  </a:schemeClr>
                </a:solidFill>
                <a:latin typeface="Rockwell"/>
                <a:cs typeface="Rockwell"/>
              </a:rPr>
              <a:t> </a:t>
            </a:r>
            <a:r>
              <a:rPr sz="1400" dirty="0">
                <a:solidFill>
                  <a:schemeClr val="tx1">
                    <a:lumMod val="95000"/>
                  </a:schemeClr>
                </a:solidFill>
                <a:latin typeface="Rockwell"/>
                <a:cs typeface="Rockwell"/>
              </a:rPr>
              <a:t>will</a:t>
            </a:r>
            <a:r>
              <a:rPr sz="1400" spc="-26" dirty="0">
                <a:solidFill>
                  <a:schemeClr val="tx1">
                    <a:lumMod val="95000"/>
                  </a:schemeClr>
                </a:solidFill>
                <a:latin typeface="Rockwell"/>
                <a:cs typeface="Rockwell"/>
              </a:rPr>
              <a:t> </a:t>
            </a:r>
            <a:r>
              <a:rPr sz="1400" dirty="0">
                <a:solidFill>
                  <a:schemeClr val="tx1">
                    <a:lumMod val="95000"/>
                  </a:schemeClr>
                </a:solidFill>
                <a:latin typeface="Rockwell"/>
                <a:cs typeface="Rockwell"/>
              </a:rPr>
              <a:t>be</a:t>
            </a:r>
            <a:r>
              <a:rPr sz="1400" spc="-34" dirty="0">
                <a:solidFill>
                  <a:schemeClr val="tx1">
                    <a:lumMod val="95000"/>
                  </a:schemeClr>
                </a:solidFill>
                <a:latin typeface="Rockwell"/>
                <a:cs typeface="Rockwell"/>
              </a:rPr>
              <a:t> </a:t>
            </a:r>
            <a:r>
              <a:rPr sz="1400" dirty="0">
                <a:solidFill>
                  <a:schemeClr val="tx1">
                    <a:lumMod val="95000"/>
                  </a:schemeClr>
                </a:solidFill>
                <a:latin typeface="Rockwell"/>
                <a:cs typeface="Rockwell"/>
              </a:rPr>
              <a:t>billed</a:t>
            </a:r>
            <a:r>
              <a:rPr sz="1400" spc="-26" dirty="0">
                <a:solidFill>
                  <a:schemeClr val="tx1">
                    <a:lumMod val="95000"/>
                  </a:schemeClr>
                </a:solidFill>
                <a:latin typeface="Rockwell"/>
                <a:cs typeface="Rockwell"/>
              </a:rPr>
              <a:t> </a:t>
            </a:r>
            <a:r>
              <a:rPr sz="1400" spc="-8" dirty="0">
                <a:solidFill>
                  <a:schemeClr val="tx1">
                    <a:lumMod val="95000"/>
                  </a:schemeClr>
                </a:solidFill>
                <a:latin typeface="Rockwell"/>
                <a:cs typeface="Rockwell"/>
              </a:rPr>
              <a:t>directly</a:t>
            </a:r>
            <a:r>
              <a:rPr sz="1400" spc="-23" dirty="0">
                <a:solidFill>
                  <a:schemeClr val="tx1">
                    <a:lumMod val="95000"/>
                  </a:schemeClr>
                </a:solidFill>
                <a:latin typeface="Rockwell"/>
                <a:cs typeface="Rockwell"/>
              </a:rPr>
              <a:t> </a:t>
            </a:r>
            <a:r>
              <a:rPr sz="1400" spc="-19" dirty="0">
                <a:solidFill>
                  <a:schemeClr val="tx1">
                    <a:lumMod val="95000"/>
                  </a:schemeClr>
                </a:solidFill>
                <a:latin typeface="Rockwell"/>
                <a:cs typeface="Rockwell"/>
              </a:rPr>
              <a:t>for </a:t>
            </a:r>
            <a:r>
              <a:rPr sz="1400" dirty="0">
                <a:solidFill>
                  <a:schemeClr val="tx1">
                    <a:lumMod val="95000"/>
                  </a:schemeClr>
                </a:solidFill>
                <a:latin typeface="Rockwell"/>
                <a:cs typeface="Rockwell"/>
              </a:rPr>
              <a:t>purchased</a:t>
            </a:r>
            <a:r>
              <a:rPr sz="1400" spc="-98" dirty="0">
                <a:solidFill>
                  <a:schemeClr val="tx1">
                    <a:lumMod val="95000"/>
                  </a:schemeClr>
                </a:solidFill>
                <a:latin typeface="Rockwell"/>
                <a:cs typeface="Rockwell"/>
              </a:rPr>
              <a:t> </a:t>
            </a:r>
            <a:r>
              <a:rPr sz="1400" spc="-15" dirty="0">
                <a:solidFill>
                  <a:schemeClr val="tx1">
                    <a:lumMod val="95000"/>
                  </a:schemeClr>
                </a:solidFill>
                <a:latin typeface="Rockwell"/>
                <a:cs typeface="Rockwell"/>
              </a:rPr>
              <a:t>food.</a:t>
            </a:r>
            <a:endParaRPr sz="1400" dirty="0">
              <a:solidFill>
                <a:schemeClr val="tx1">
                  <a:lumMod val="95000"/>
                </a:schemeClr>
              </a:solidFill>
              <a:latin typeface="Rockwell"/>
              <a:cs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B3B4-5F51-6BAB-23D2-49876E3D3AB0}"/>
              </a:ext>
            </a:extLst>
          </p:cNvPr>
          <p:cNvSpPr>
            <a:spLocks noGrp="1"/>
          </p:cNvSpPr>
          <p:nvPr>
            <p:ph type="title"/>
          </p:nvPr>
        </p:nvSpPr>
        <p:spPr>
          <a:xfrm>
            <a:off x="411480" y="609600"/>
            <a:ext cx="8494775" cy="1320800"/>
          </a:xfrm>
        </p:spPr>
        <p:txBody>
          <a:bodyPr>
            <a:normAutofit/>
          </a:bodyPr>
          <a:lstStyle/>
          <a:p>
            <a:pPr algn="ctr"/>
            <a:r>
              <a:rPr lang="en-US" sz="3200" b="1" dirty="0"/>
              <a:t>Operation Support and Capital Equipment</a:t>
            </a:r>
          </a:p>
        </p:txBody>
      </p:sp>
      <p:sp>
        <p:nvSpPr>
          <p:cNvPr id="3" name="Content Placeholder 2">
            <a:extLst>
              <a:ext uri="{FF2B5EF4-FFF2-40B4-BE49-F238E27FC236}">
                <a16:creationId xmlns:a16="http://schemas.microsoft.com/office/drawing/2014/main" id="{38956C5B-8B0D-A77E-E557-53998513A029}"/>
              </a:ext>
            </a:extLst>
          </p:cNvPr>
          <p:cNvSpPr>
            <a:spLocks noGrp="1"/>
          </p:cNvSpPr>
          <p:nvPr>
            <p:ph idx="1"/>
          </p:nvPr>
        </p:nvSpPr>
        <p:spPr>
          <a:xfrm>
            <a:off x="609598" y="2160590"/>
            <a:ext cx="7665722" cy="3880773"/>
          </a:xfrm>
        </p:spPr>
        <p:txBody>
          <a:bodyPr>
            <a:normAutofit lnSpcReduction="10000"/>
          </a:bodyPr>
          <a:lstStyle/>
          <a:p>
            <a:pPr marL="0" indent="0">
              <a:buNone/>
            </a:pPr>
            <a:r>
              <a:rPr lang="en-US" sz="1950" u="sng" dirty="0">
                <a:solidFill>
                  <a:schemeClr val="accent1"/>
                </a:solidFill>
                <a:latin typeface="TimesNewRomanPSMT"/>
              </a:rPr>
              <a:t>You need to meet the following requirements to apply:</a:t>
            </a:r>
          </a:p>
          <a:p>
            <a:r>
              <a:rPr lang="en-US" sz="1950" dirty="0">
                <a:solidFill>
                  <a:schemeClr val="accent1"/>
                </a:solidFill>
                <a:latin typeface="TimesNewRomanPSMT"/>
              </a:rPr>
              <a:t>EFPs must have been in continuous operation serving emergency meals for at least six (6) months.</a:t>
            </a:r>
          </a:p>
          <a:p>
            <a:r>
              <a:rPr lang="en-US" sz="1950" dirty="0">
                <a:solidFill>
                  <a:schemeClr val="accent1"/>
                </a:solidFill>
                <a:latin typeface="TimesNewRomanPSMT"/>
              </a:rPr>
              <a:t>Each application is evaluated and scored by a committee; you need a score of 65 to be eligible for OS and/or CE. </a:t>
            </a:r>
          </a:p>
          <a:p>
            <a:pPr marL="0" indent="0">
              <a:buNone/>
            </a:pPr>
            <a:r>
              <a:rPr lang="en-US" sz="1950" dirty="0">
                <a:solidFill>
                  <a:schemeClr val="accent1"/>
                </a:solidFill>
                <a:latin typeface="TimesNewRomanPSMT"/>
              </a:rPr>
              <a:t>       Aside from the compliance requirements other things we look for:</a:t>
            </a:r>
          </a:p>
          <a:p>
            <a:pPr lvl="5"/>
            <a:r>
              <a:rPr lang="en-US" sz="1600" dirty="0">
                <a:solidFill>
                  <a:schemeClr val="accent1"/>
                </a:solidFill>
                <a:latin typeface="TimesNewRomanPSMT"/>
              </a:rPr>
              <a:t>Hours of operation per week </a:t>
            </a:r>
          </a:p>
          <a:p>
            <a:pPr lvl="5"/>
            <a:r>
              <a:rPr lang="en-US" sz="1600" dirty="0">
                <a:solidFill>
                  <a:schemeClr val="accent1"/>
                </a:solidFill>
                <a:latin typeface="TimesNewRomanPSMT"/>
              </a:rPr>
              <a:t>Weekend and/or evening hours</a:t>
            </a:r>
          </a:p>
          <a:p>
            <a:pPr lvl="5"/>
            <a:r>
              <a:rPr lang="en-US" sz="1600" dirty="0">
                <a:solidFill>
                  <a:schemeClr val="accent1"/>
                </a:solidFill>
                <a:latin typeface="TimesNewRomanPSMT"/>
              </a:rPr>
              <a:t>Healthy food options offered</a:t>
            </a:r>
          </a:p>
          <a:p>
            <a:pPr lvl="5"/>
            <a:r>
              <a:rPr lang="en-US" sz="1600" dirty="0">
                <a:solidFill>
                  <a:schemeClr val="accent1"/>
                </a:solidFill>
                <a:latin typeface="TimesNewRomanPSMT"/>
              </a:rPr>
              <a:t>Number of people served</a:t>
            </a:r>
          </a:p>
          <a:p>
            <a:r>
              <a:rPr lang="en-US" sz="2100" dirty="0">
                <a:solidFill>
                  <a:schemeClr val="accent1"/>
                </a:solidFill>
                <a:latin typeface="ArialMT"/>
              </a:rPr>
              <a:t>Grants are awarded on a competitive basis.</a:t>
            </a:r>
            <a:endParaRPr lang="en-US" b="0" i="0" u="none" strike="noStrike" baseline="0" dirty="0">
              <a:solidFill>
                <a:schemeClr val="accent1"/>
              </a:solidFill>
              <a:latin typeface="TimesNewRomanPSMT"/>
            </a:endParaRPr>
          </a:p>
          <a:p>
            <a:endParaRPr lang="en-US" dirty="0"/>
          </a:p>
        </p:txBody>
      </p:sp>
      <p:cxnSp>
        <p:nvCxnSpPr>
          <p:cNvPr id="5" name="Straight Connector 4">
            <a:extLst>
              <a:ext uri="{FF2B5EF4-FFF2-40B4-BE49-F238E27FC236}">
                <a16:creationId xmlns:a16="http://schemas.microsoft.com/office/drawing/2014/main" id="{7CED85DC-786E-E643-06CC-DBB6693FB872}"/>
              </a:ext>
            </a:extLst>
          </p:cNvPr>
          <p:cNvCxnSpPr/>
          <p:nvPr/>
        </p:nvCxnSpPr>
        <p:spPr>
          <a:xfrm>
            <a:off x="411480" y="1664208"/>
            <a:ext cx="830275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535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3085</TotalTime>
  <Words>1941</Words>
  <Application>Microsoft Office PowerPoint</Application>
  <PresentationFormat>On-screen Show (4:3)</PresentationFormat>
  <Paragraphs>191</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Amasis MT Pro Black</vt:lpstr>
      <vt:lpstr>Aptos</vt:lpstr>
      <vt:lpstr>Arial</vt:lpstr>
      <vt:lpstr>ArialMT</vt:lpstr>
      <vt:lpstr>Constantia</vt:lpstr>
      <vt:lpstr>Rockwell</vt:lpstr>
      <vt:lpstr>Times New Roman</vt:lpstr>
      <vt:lpstr>TimesNewRoman</vt:lpstr>
      <vt:lpstr>TimesNewRomanPSMT</vt:lpstr>
      <vt:lpstr>Trebuchet MS</vt:lpstr>
      <vt:lpstr>Wingdings</vt:lpstr>
      <vt:lpstr>Wingdings 3</vt:lpstr>
      <vt:lpstr>Facet</vt:lpstr>
      <vt:lpstr>HUNGER PREVENTION NUTRITION ASSISTANCE PROGRAM FUNDED BY THE NEW YORK STATE DEPARTMENT OF HEALTH   LONG ISLAND CARES ALL YOU  NEED TO  KNOW ABOUT  HPNAP 2026-2027</vt:lpstr>
      <vt:lpstr>PowerPoint Presentation</vt:lpstr>
      <vt:lpstr>The Hunger Prevention and  Nutrition Assistance Program (HPNAP)</vt:lpstr>
      <vt:lpstr>PowerPoint Presentation</vt:lpstr>
      <vt:lpstr>PowerPoint Presentation</vt:lpstr>
      <vt:lpstr>PowerPoint Presentation</vt:lpstr>
      <vt:lpstr>PowerPoint Presentation</vt:lpstr>
      <vt:lpstr>PowerPoint Presentation</vt:lpstr>
      <vt:lpstr>Operation Support and Capital Equipment</vt:lpstr>
      <vt:lpstr>Operation Support</vt:lpstr>
      <vt:lpstr>OPERATION SUPPORT GRANT</vt:lpstr>
      <vt:lpstr>Operation Support Continued</vt:lpstr>
      <vt:lpstr>Capital Equipment</vt:lpstr>
      <vt:lpstr>CAPITAL EQUIPMENT GRANT</vt:lpstr>
      <vt:lpstr>Capital Equipment Continued</vt:lpstr>
      <vt:lpstr>Capital Equipment Continued </vt:lpstr>
      <vt:lpstr>ELIGIBILITY  AND COMPLIANCE</vt:lpstr>
      <vt:lpstr>Other Important HPNAP Information</vt:lpstr>
      <vt:lpstr>Application Reminders/Tips</vt:lpstr>
      <vt:lpstr>Application Timeline</vt:lpstr>
      <vt:lpstr>LONG ISLAND CARES 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Kim Crawford</dc:creator>
  <cp:keywords/>
  <dc:description>generated using python-pptx</dc:description>
  <cp:lastModifiedBy>Christine Cubi</cp:lastModifiedBy>
  <cp:revision>15</cp:revision>
  <dcterms:created xsi:type="dcterms:W3CDTF">2013-01-27T09:14:16Z</dcterms:created>
  <dcterms:modified xsi:type="dcterms:W3CDTF">2026-04-02T19:16:54Z</dcterms:modified>
  <cp:category/>
</cp:coreProperties>
</file>